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embeddedFontLst>
    <p:embeddedFont>
      <p:font typeface="Libre Franklin"/>
      <p:regular r:id="rId18"/>
      <p:bold r:id="rId19"/>
      <p:italic r:id="rId20"/>
      <p:boldItalic r:id="rId21"/>
    </p:embeddedFont>
    <p:embeddedFont>
      <p:font typeface="Oswald Light"/>
      <p:regular r:id="rId22"/>
      <p:bold r:id="rId23"/>
    </p:embeddedFont>
    <p:embeddedFont>
      <p:font typeface="Open Sans SemiBold"/>
      <p:regular r:id="rId24"/>
      <p:bold r:id="rId25"/>
      <p:italic r:id="rId26"/>
      <p:boldItalic r:id="rId27"/>
    </p:embeddedFont>
    <p:embeddedFont>
      <p:font typeface="Oswald"/>
      <p:regular r:id="rId28"/>
      <p:bold r:id="rId29"/>
    </p:embeddedFont>
    <p:embeddedFont>
      <p:font typeface="Open Sans 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4" roundtripDataSignature="AMtx7mgSP1Vn0FlwZWjOc/AU0YY+4r64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ibreFranklin-italic.fntdata"/><Relationship Id="rId22" Type="http://schemas.openxmlformats.org/officeDocument/2006/relationships/font" Target="fonts/OswaldLight-regular.fntdata"/><Relationship Id="rId21" Type="http://schemas.openxmlformats.org/officeDocument/2006/relationships/font" Target="fonts/LibreFranklin-boldItalic.fntdata"/><Relationship Id="rId24" Type="http://schemas.openxmlformats.org/officeDocument/2006/relationships/font" Target="fonts/OpenSansSemiBold-regular.fntdata"/><Relationship Id="rId23" Type="http://schemas.openxmlformats.org/officeDocument/2006/relationships/font" Target="fonts/Oswald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SemiBold-italic.fntdata"/><Relationship Id="rId25" Type="http://schemas.openxmlformats.org/officeDocument/2006/relationships/font" Target="fonts/OpenSansSemiBold-bold.fntdata"/><Relationship Id="rId28" Type="http://schemas.openxmlformats.org/officeDocument/2006/relationships/font" Target="fonts/Oswald-regular.fntdata"/><Relationship Id="rId27" Type="http://schemas.openxmlformats.org/officeDocument/2006/relationships/font" Target="fonts/OpenSans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Light-bold.fntdata"/><Relationship Id="rId30" Type="http://schemas.openxmlformats.org/officeDocument/2006/relationships/font" Target="fonts/OpenSansLight-regular.fntdata"/><Relationship Id="rId11" Type="http://schemas.openxmlformats.org/officeDocument/2006/relationships/slide" Target="slides/slide6.xml"/><Relationship Id="rId33" Type="http://schemas.openxmlformats.org/officeDocument/2006/relationships/font" Target="fonts/OpenSansLight-boldItalic.fntdata"/><Relationship Id="rId10" Type="http://schemas.openxmlformats.org/officeDocument/2006/relationships/slide" Target="slides/slide5.xml"/><Relationship Id="rId32" Type="http://schemas.openxmlformats.org/officeDocument/2006/relationships/font" Target="fonts/OpenSansLight-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LibreFranklin-bold.fntdata"/><Relationship Id="rId18" Type="http://schemas.openxmlformats.org/officeDocument/2006/relationships/font" Target="fonts/LibreFranklin-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1" name="Google Shape;18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9" name="Google Shape;18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7" name="Google Shape;19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7" name="Google Shape;1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0" name="Google Shape;1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3" name="Google Shape;1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2" name="Google Shape;17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7" name="Google Shape;17;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4" name="Google Shape;74;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0" name="Google Shape;80;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3" name="Google Shape;23;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9" name="Google Shape;29;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5" name="Google Shape;35;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2" name="Google Shape;42;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1" name="Google Shape;5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0" name="Google Shape;60;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7" name="Google Shape;67;p22"/>
          <p:cNvSpPr/>
          <p:nvPr>
            <p:ph idx="2" type="pic"/>
          </p:nvPr>
        </p:nvSpPr>
        <p:spPr>
          <a:xfrm>
            <a:off x="5183188" y="987425"/>
            <a:ext cx="6172200" cy="4873625"/>
          </a:xfrm>
          <a:prstGeom prst="rect">
            <a:avLst/>
          </a:prstGeom>
          <a:noFill/>
          <a:ln>
            <a:noFill/>
          </a:ln>
        </p:spPr>
      </p:sp>
      <p:sp>
        <p:nvSpPr>
          <p:cNvPr id="68" name="Google Shape;68;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19.jpg"/><Relationship Id="rId6" Type="http://schemas.openxmlformats.org/officeDocument/2006/relationships/image" Target="../media/image12.png"/><Relationship Id="rId7" Type="http://schemas.openxmlformats.org/officeDocument/2006/relationships/image" Target="../media/image14.jpg"/><Relationship Id="rId8"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A person carrying a surfboard&#10;&#10;Description automatically generated with medium confidence" id="88" name="Google Shape;88;p1"/>
          <p:cNvPicPr preferRelativeResize="0"/>
          <p:nvPr/>
        </p:nvPicPr>
        <p:blipFill rotWithShape="1">
          <a:blip r:embed="rId3">
            <a:alphaModFix/>
          </a:blip>
          <a:srcRect b="8533" l="202" r="15397" t="20241"/>
          <a:stretch/>
        </p:blipFill>
        <p:spPr>
          <a:xfrm>
            <a:off x="0" y="0"/>
            <a:ext cx="12188825" cy="6858000"/>
          </a:xfrm>
          <a:prstGeom prst="rect">
            <a:avLst/>
          </a:prstGeom>
          <a:noFill/>
          <a:ln>
            <a:noFill/>
          </a:ln>
        </p:spPr>
      </p:pic>
      <p:pic>
        <p:nvPicPr>
          <p:cNvPr id="89" name="Google Shape;89;p1"/>
          <p:cNvPicPr preferRelativeResize="0"/>
          <p:nvPr/>
        </p:nvPicPr>
        <p:blipFill rotWithShape="1">
          <a:blip r:embed="rId4">
            <a:alphaModFix/>
          </a:blip>
          <a:srcRect b="63" l="0" r="0" t="63"/>
          <a:stretch/>
        </p:blipFill>
        <p:spPr>
          <a:xfrm>
            <a:off x="0" y="411300"/>
            <a:ext cx="6337298" cy="2289174"/>
          </a:xfrm>
          <a:prstGeom prst="rect">
            <a:avLst/>
          </a:prstGeom>
          <a:noFill/>
          <a:ln>
            <a:noFill/>
          </a:ln>
        </p:spPr>
      </p:pic>
      <p:pic>
        <p:nvPicPr>
          <p:cNvPr id="90" name="Google Shape;90;p1"/>
          <p:cNvPicPr preferRelativeResize="0"/>
          <p:nvPr/>
        </p:nvPicPr>
        <p:blipFill rotWithShape="1">
          <a:blip r:embed="rId5">
            <a:alphaModFix/>
          </a:blip>
          <a:srcRect b="0" l="0" r="0" t="0"/>
          <a:stretch/>
        </p:blipFill>
        <p:spPr>
          <a:xfrm>
            <a:off x="0" y="4629150"/>
            <a:ext cx="6877050" cy="558800"/>
          </a:xfrm>
          <a:prstGeom prst="rect">
            <a:avLst/>
          </a:prstGeom>
          <a:noFill/>
          <a:ln>
            <a:noFill/>
          </a:ln>
        </p:spPr>
      </p:pic>
      <p:sp>
        <p:nvSpPr>
          <p:cNvPr id="91" name="Google Shape;91;p1"/>
          <p:cNvSpPr/>
          <p:nvPr/>
        </p:nvSpPr>
        <p:spPr>
          <a:xfrm>
            <a:off x="0" y="4667250"/>
            <a:ext cx="72918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FFFFCC"/>
                </a:solidFill>
                <a:latin typeface="Calibri"/>
                <a:ea typeface="Calibri"/>
                <a:cs typeface="Calibri"/>
                <a:sym typeface="Calibri"/>
              </a:rPr>
              <a:t>Understanding Finance Basics: Tasks, Actions and Reporting</a:t>
            </a:r>
            <a:endParaRPr b="0" i="0" sz="2800" u="none" cap="none" strike="noStrike">
              <a:solidFill>
                <a:srgbClr val="FFFFCC"/>
              </a:solidFill>
              <a:latin typeface="Oswald"/>
              <a:ea typeface="Oswald"/>
              <a:cs typeface="Oswald"/>
              <a:sym typeface="Oswald"/>
            </a:endParaRPr>
          </a:p>
        </p:txBody>
      </p:sp>
      <p:sp>
        <p:nvSpPr>
          <p:cNvPr id="92" name="Google Shape;92;p1"/>
          <p:cNvSpPr/>
          <p:nvPr/>
        </p:nvSpPr>
        <p:spPr>
          <a:xfrm>
            <a:off x="1539875" y="3159125"/>
            <a:ext cx="139012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800" u="none" cap="none" strike="noStrike">
                <a:solidFill>
                  <a:srgbClr val="0E6472"/>
                </a:solidFill>
                <a:latin typeface="Oswald"/>
                <a:ea typeface="Oswald"/>
                <a:cs typeface="Oswald"/>
                <a:sym typeface="Oswald"/>
              </a:rPr>
              <a:t>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p:nvPr/>
        </p:nvSpPr>
        <p:spPr>
          <a:xfrm>
            <a:off x="6802438" y="6261100"/>
            <a:ext cx="4665662"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184" name="Google Shape;184;p10"/>
          <p:cNvSpPr txBox="1"/>
          <p:nvPr>
            <p:ph type="title"/>
          </p:nvPr>
        </p:nvSpPr>
        <p:spPr>
          <a:xfrm>
            <a:off x="1" y="4014788"/>
            <a:ext cx="4889500" cy="153511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Lead Your Future</a:t>
            </a:r>
            <a:endParaRPr>
              <a:solidFill>
                <a:srgbClr val="0E6472"/>
              </a:solidFill>
            </a:endParaRPr>
          </a:p>
        </p:txBody>
      </p:sp>
      <p:sp>
        <p:nvSpPr>
          <p:cNvPr id="185" name="Google Shape;185;p10"/>
          <p:cNvSpPr txBox="1"/>
          <p:nvPr>
            <p:ph idx="1" type="body"/>
          </p:nvPr>
        </p:nvSpPr>
        <p:spPr>
          <a:xfrm>
            <a:off x="5076825" y="3998913"/>
            <a:ext cx="6469063" cy="2246312"/>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600"/>
              <a:buFont typeface="Arial"/>
              <a:buNone/>
            </a:pPr>
            <a:r>
              <a:rPr lang="en-US" sz="1600">
                <a:latin typeface="Oswald Light"/>
                <a:ea typeface="Oswald Light"/>
                <a:cs typeface="Oswald Light"/>
                <a:sym typeface="Oswald Light"/>
              </a:rPr>
              <a:t>“Money is one form of power.  But what is more powerful is financial education. Money comes and goes, but if you have the education about how money works, you gain power over it and can begin building wealth. The reason positive thinking alone does not work is because most people went to school and never learned how money works, so they spend their lives working for money”.-R.Kiyosaki, Rich Dad, Poor Dad</a:t>
            </a:r>
            <a:br>
              <a:rPr lang="en-US" sz="1600">
                <a:latin typeface="Oswald Light"/>
                <a:ea typeface="Oswald Light"/>
                <a:cs typeface="Oswald Light"/>
                <a:sym typeface="Oswald Light"/>
              </a:rPr>
            </a:br>
            <a:endParaRPr sz="1600">
              <a:latin typeface="Oswald Light"/>
              <a:ea typeface="Oswald Light"/>
              <a:cs typeface="Oswald Light"/>
              <a:sym typeface="Oswald Light"/>
            </a:endParaRPr>
          </a:p>
        </p:txBody>
      </p:sp>
      <p:pic>
        <p:nvPicPr>
          <p:cNvPr id="186" name="Google Shape;186;p10"/>
          <p:cNvPicPr preferRelativeResize="0"/>
          <p:nvPr/>
        </p:nvPicPr>
        <p:blipFill rotWithShape="1">
          <a:blip r:embed="rId3">
            <a:alphaModFix/>
          </a:blip>
          <a:srcRect b="0" l="0" r="0" t="0"/>
          <a:stretch/>
        </p:blipFill>
        <p:spPr>
          <a:xfrm>
            <a:off x="0" y="0"/>
            <a:ext cx="12191999" cy="39830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1"/>
          <p:cNvSpPr/>
          <p:nvPr/>
        </p:nvSpPr>
        <p:spPr>
          <a:xfrm>
            <a:off x="6802438" y="6261100"/>
            <a:ext cx="4665662"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192" name="Google Shape;192;p11"/>
          <p:cNvSpPr txBox="1"/>
          <p:nvPr>
            <p:ph type="title"/>
          </p:nvPr>
        </p:nvSpPr>
        <p:spPr>
          <a:xfrm>
            <a:off x="917575" y="573088"/>
            <a:ext cx="5080000"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Next Steps</a:t>
            </a:r>
            <a:endParaRPr>
              <a:solidFill>
                <a:srgbClr val="0E6472"/>
              </a:solidFill>
            </a:endParaRPr>
          </a:p>
        </p:txBody>
      </p:sp>
      <p:sp>
        <p:nvSpPr>
          <p:cNvPr id="193" name="Google Shape;193;p11"/>
          <p:cNvSpPr txBox="1"/>
          <p:nvPr>
            <p:ph idx="1" type="body"/>
          </p:nvPr>
        </p:nvSpPr>
        <p:spPr>
          <a:xfrm>
            <a:off x="917575" y="2338388"/>
            <a:ext cx="5080000" cy="3524250"/>
          </a:xfrm>
          <a:prstGeom prst="rect">
            <a:avLst/>
          </a:prstGeom>
          <a:noFill/>
          <a:ln>
            <a:noFill/>
          </a:ln>
        </p:spPr>
        <p:txBody>
          <a:bodyPr anchorCtr="0" anchor="t" bIns="45700" lIns="91425" spcFirstLastPara="1" rIns="91425" wrap="square" tIns="45700">
            <a:noAutofit/>
          </a:bodyPr>
          <a:lstStyle/>
          <a:p>
            <a:pPr indent="-228600" lvl="0" marL="228600" rtl="0" algn="l">
              <a:lnSpc>
                <a:spcPct val="150000"/>
              </a:lnSpc>
              <a:spcBef>
                <a:spcPts val="0"/>
              </a:spcBef>
              <a:spcAft>
                <a:spcPts val="0"/>
              </a:spcAft>
              <a:buClr>
                <a:schemeClr val="dk1"/>
              </a:buClr>
              <a:buSzPts val="1600"/>
              <a:buChar char="•"/>
            </a:pPr>
            <a:r>
              <a:rPr lang="en-US" sz="1600">
                <a:latin typeface="Oswald Light"/>
                <a:ea typeface="Oswald Light"/>
                <a:cs typeface="Oswald Light"/>
                <a:sym typeface="Oswald Light"/>
              </a:rPr>
              <a:t>Confirm Your Income Statement and Balance Sheet are accurate.</a:t>
            </a:r>
            <a:endParaRPr/>
          </a:p>
          <a:p>
            <a:pPr indent="-127000" lvl="0" marL="228600" rtl="0" algn="l">
              <a:lnSpc>
                <a:spcPct val="150000"/>
              </a:lnSpc>
              <a:spcBef>
                <a:spcPts val="1000"/>
              </a:spcBef>
              <a:spcAft>
                <a:spcPts val="0"/>
              </a:spcAft>
              <a:buClr>
                <a:schemeClr val="dk1"/>
              </a:buClr>
              <a:buSzPts val="1600"/>
              <a:buNone/>
            </a:pPr>
            <a:r>
              <a:t/>
            </a:r>
            <a:endParaRPr sz="1600">
              <a:latin typeface="Oswald Light"/>
              <a:ea typeface="Oswald Light"/>
              <a:cs typeface="Oswald Light"/>
              <a:sym typeface="Oswald Light"/>
            </a:endParaRPr>
          </a:p>
          <a:p>
            <a:pPr indent="-228600" lvl="0" marL="228600" rtl="0" algn="l">
              <a:lnSpc>
                <a:spcPct val="150000"/>
              </a:lnSpc>
              <a:spcBef>
                <a:spcPts val="1000"/>
              </a:spcBef>
              <a:spcAft>
                <a:spcPts val="0"/>
              </a:spcAft>
              <a:buClr>
                <a:schemeClr val="dk1"/>
              </a:buClr>
              <a:buSzPts val="1600"/>
              <a:buChar char="•"/>
            </a:pPr>
            <a:r>
              <a:rPr lang="en-US" sz="1600">
                <a:latin typeface="Oswald Light"/>
                <a:ea typeface="Oswald Light"/>
                <a:cs typeface="Oswald Light"/>
                <a:sym typeface="Oswald Light"/>
              </a:rPr>
              <a:t>Set up a written Cash Plan</a:t>
            </a:r>
            <a:endParaRPr/>
          </a:p>
          <a:p>
            <a:pPr indent="-127000" lvl="0" marL="228600" rtl="0" algn="l">
              <a:lnSpc>
                <a:spcPct val="150000"/>
              </a:lnSpc>
              <a:spcBef>
                <a:spcPts val="1000"/>
              </a:spcBef>
              <a:spcAft>
                <a:spcPts val="0"/>
              </a:spcAft>
              <a:buClr>
                <a:schemeClr val="dk1"/>
              </a:buClr>
              <a:buSzPts val="1600"/>
              <a:buNone/>
            </a:pPr>
            <a:r>
              <a:t/>
            </a:r>
            <a:endParaRPr sz="1600">
              <a:latin typeface="Oswald Light"/>
              <a:ea typeface="Oswald Light"/>
              <a:cs typeface="Oswald Light"/>
              <a:sym typeface="Oswald Light"/>
            </a:endParaRPr>
          </a:p>
          <a:p>
            <a:pPr indent="-228600" lvl="0" marL="228600" rtl="0" algn="l">
              <a:lnSpc>
                <a:spcPct val="150000"/>
              </a:lnSpc>
              <a:spcBef>
                <a:spcPts val="1000"/>
              </a:spcBef>
              <a:spcAft>
                <a:spcPts val="0"/>
              </a:spcAft>
              <a:buClr>
                <a:schemeClr val="dk1"/>
              </a:buClr>
              <a:buSzPts val="1600"/>
              <a:buChar char="•"/>
            </a:pPr>
            <a:r>
              <a:rPr lang="en-US" sz="1600">
                <a:latin typeface="Oswald Light"/>
                <a:ea typeface="Oswald Light"/>
                <a:cs typeface="Oswald Light"/>
                <a:sym typeface="Oswald Light"/>
              </a:rPr>
              <a:t>Project a Q2 Budget Forecast</a:t>
            </a:r>
            <a:endParaRPr/>
          </a:p>
          <a:p>
            <a:pPr indent="-127000" lvl="0" marL="228600" rtl="0" algn="l">
              <a:lnSpc>
                <a:spcPct val="150000"/>
              </a:lnSpc>
              <a:spcBef>
                <a:spcPts val="1000"/>
              </a:spcBef>
              <a:spcAft>
                <a:spcPts val="0"/>
              </a:spcAft>
              <a:buClr>
                <a:schemeClr val="dk1"/>
              </a:buClr>
              <a:buSzPts val="1600"/>
              <a:buNone/>
            </a:pPr>
            <a:r>
              <a:t/>
            </a:r>
            <a:endParaRPr sz="1600">
              <a:latin typeface="Oswald Light"/>
              <a:ea typeface="Oswald Light"/>
              <a:cs typeface="Oswald Light"/>
              <a:sym typeface="Oswald Light"/>
            </a:endParaRPr>
          </a:p>
          <a:p>
            <a:pPr indent="-228600" lvl="0" marL="228600" rtl="0" algn="l">
              <a:lnSpc>
                <a:spcPct val="150000"/>
              </a:lnSpc>
              <a:spcBef>
                <a:spcPts val="1000"/>
              </a:spcBef>
              <a:spcAft>
                <a:spcPts val="0"/>
              </a:spcAft>
              <a:buClr>
                <a:schemeClr val="dk1"/>
              </a:buClr>
              <a:buSzPts val="1600"/>
              <a:buChar char="•"/>
            </a:pPr>
            <a:r>
              <a:rPr lang="en-US" sz="1600">
                <a:latin typeface="Oswald Light"/>
                <a:ea typeface="Oswald Light"/>
                <a:cs typeface="Oswald Light"/>
                <a:sym typeface="Oswald Light"/>
              </a:rPr>
              <a:t>Learn Your Financial Software</a:t>
            </a:r>
            <a:endParaRPr/>
          </a:p>
        </p:txBody>
      </p:sp>
      <p:pic>
        <p:nvPicPr>
          <p:cNvPr id="194" name="Google Shape;194;p11"/>
          <p:cNvPicPr preferRelativeResize="0"/>
          <p:nvPr/>
        </p:nvPicPr>
        <p:blipFill rotWithShape="1">
          <a:blip r:embed="rId3">
            <a:alphaModFix/>
          </a:blip>
          <a:srcRect b="0" l="0" r="0" t="0"/>
          <a:stretch/>
        </p:blipFill>
        <p:spPr>
          <a:xfrm>
            <a:off x="6349155" y="1061559"/>
            <a:ext cx="5572227" cy="37188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pic>
        <p:nvPicPr>
          <p:cNvPr descr="A person carrying a surfboard&#10;&#10;Description automatically generated with medium confidence" id="199" name="Google Shape;199;p12"/>
          <p:cNvPicPr preferRelativeResize="0"/>
          <p:nvPr/>
        </p:nvPicPr>
        <p:blipFill rotWithShape="1">
          <a:blip r:embed="rId3">
            <a:alphaModFix/>
          </a:blip>
          <a:srcRect b="8533" l="202" r="15397" t="20241"/>
          <a:stretch/>
        </p:blipFill>
        <p:spPr>
          <a:xfrm>
            <a:off x="0" y="0"/>
            <a:ext cx="12188825" cy="6858000"/>
          </a:xfrm>
          <a:prstGeom prst="rect">
            <a:avLst/>
          </a:prstGeom>
          <a:noFill/>
          <a:ln>
            <a:noFill/>
          </a:ln>
        </p:spPr>
      </p:pic>
      <p:sp>
        <p:nvSpPr>
          <p:cNvPr id="200" name="Google Shape;200;p12"/>
          <p:cNvSpPr/>
          <p:nvPr/>
        </p:nvSpPr>
        <p:spPr>
          <a:xfrm>
            <a:off x="381000" y="454025"/>
            <a:ext cx="6011863" cy="523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7901D"/>
                </a:solidFill>
                <a:latin typeface="Oswald"/>
                <a:ea typeface="Oswald"/>
                <a:cs typeface="Oswald"/>
                <a:sym typeface="Oswald"/>
              </a:rPr>
              <a:t>THANK YOU FOR BEING PART OF</a:t>
            </a:r>
            <a:endParaRPr/>
          </a:p>
        </p:txBody>
      </p:sp>
      <p:grpSp>
        <p:nvGrpSpPr>
          <p:cNvPr id="201" name="Google Shape;201;p12"/>
          <p:cNvGrpSpPr/>
          <p:nvPr/>
        </p:nvGrpSpPr>
        <p:grpSpPr>
          <a:xfrm>
            <a:off x="381000" y="1352550"/>
            <a:ext cx="6337300" cy="2936782"/>
            <a:chOff x="381129" y="1053797"/>
            <a:chExt cx="6336912" cy="2936454"/>
          </a:xfrm>
        </p:grpSpPr>
        <p:pic>
          <p:nvPicPr>
            <p:cNvPr id="202" name="Google Shape;202;p12"/>
            <p:cNvPicPr preferRelativeResize="0"/>
            <p:nvPr/>
          </p:nvPicPr>
          <p:blipFill rotWithShape="1">
            <a:blip r:embed="rId4">
              <a:alphaModFix/>
            </a:blip>
            <a:srcRect b="63" l="0" r="0" t="63"/>
            <a:stretch/>
          </p:blipFill>
          <p:spPr>
            <a:xfrm>
              <a:off x="381129" y="1053797"/>
              <a:ext cx="6336912" cy="2288804"/>
            </a:xfrm>
            <a:prstGeom prst="rect">
              <a:avLst/>
            </a:prstGeom>
            <a:noFill/>
            <a:ln>
              <a:noFill/>
            </a:ln>
          </p:spPr>
        </p:pic>
        <p:sp>
          <p:nvSpPr>
            <p:cNvPr id="203" name="Google Shape;203;p12"/>
            <p:cNvSpPr/>
            <p:nvPr/>
          </p:nvSpPr>
          <p:spPr>
            <a:xfrm>
              <a:off x="1539752" y="3159347"/>
              <a:ext cx="1390039" cy="8309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0E6472"/>
                  </a:solidFill>
                  <a:latin typeface="Oswald"/>
                  <a:ea typeface="Oswald"/>
                  <a:cs typeface="Oswald"/>
                  <a:sym typeface="Oswald"/>
                </a:rPr>
                <a:t>2024</a:t>
              </a:r>
              <a:endParaRPr/>
            </a:p>
          </p:txBody>
        </p:sp>
      </p:grpSp>
      <p:grpSp>
        <p:nvGrpSpPr>
          <p:cNvPr id="204" name="Google Shape;204;p12"/>
          <p:cNvGrpSpPr/>
          <p:nvPr/>
        </p:nvGrpSpPr>
        <p:grpSpPr>
          <a:xfrm>
            <a:off x="1663700" y="4779963"/>
            <a:ext cx="908050" cy="909637"/>
            <a:chOff x="5396229" y="2574030"/>
            <a:chExt cx="908421" cy="908421"/>
          </a:xfrm>
        </p:grpSpPr>
        <p:sp>
          <p:nvSpPr>
            <p:cNvPr id="205" name="Google Shape;205;p12"/>
            <p:cNvSpPr/>
            <p:nvPr/>
          </p:nvSpPr>
          <p:spPr>
            <a:xfrm>
              <a:off x="5396229" y="2574030"/>
              <a:ext cx="908421" cy="9084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Libre Franklin"/>
                <a:ea typeface="Libre Franklin"/>
                <a:cs typeface="Libre Franklin"/>
                <a:sym typeface="Libre Franklin"/>
              </a:endParaRPr>
            </a:p>
          </p:txBody>
        </p:sp>
        <p:pic>
          <p:nvPicPr>
            <p:cNvPr id="206" name="Google Shape;206;p12"/>
            <p:cNvPicPr preferRelativeResize="0"/>
            <p:nvPr/>
          </p:nvPicPr>
          <p:blipFill rotWithShape="1">
            <a:blip r:embed="rId5">
              <a:alphaModFix/>
            </a:blip>
            <a:srcRect b="0" l="0" r="0" t="0"/>
            <a:stretch/>
          </p:blipFill>
          <p:spPr>
            <a:xfrm>
              <a:off x="5437661" y="2655610"/>
              <a:ext cx="825556" cy="745261"/>
            </a:xfrm>
            <a:prstGeom prst="rect">
              <a:avLst/>
            </a:prstGeom>
            <a:noFill/>
            <a:ln>
              <a:noFill/>
            </a:ln>
          </p:spPr>
        </p:pic>
      </p:grpSp>
      <p:grpSp>
        <p:nvGrpSpPr>
          <p:cNvPr id="207" name="Google Shape;207;p12"/>
          <p:cNvGrpSpPr/>
          <p:nvPr/>
        </p:nvGrpSpPr>
        <p:grpSpPr>
          <a:xfrm>
            <a:off x="5726113" y="4779963"/>
            <a:ext cx="908050" cy="909637"/>
            <a:chOff x="4313114" y="4895258"/>
            <a:chExt cx="908421" cy="908421"/>
          </a:xfrm>
        </p:grpSpPr>
        <p:sp>
          <p:nvSpPr>
            <p:cNvPr id="208" name="Google Shape;208;p12"/>
            <p:cNvSpPr/>
            <p:nvPr/>
          </p:nvSpPr>
          <p:spPr>
            <a:xfrm>
              <a:off x="4313114" y="4895258"/>
              <a:ext cx="908421" cy="9084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Libre Franklin"/>
                <a:ea typeface="Libre Franklin"/>
                <a:cs typeface="Libre Franklin"/>
                <a:sym typeface="Libre Franklin"/>
              </a:endParaRPr>
            </a:p>
          </p:txBody>
        </p:sp>
        <p:pic>
          <p:nvPicPr>
            <p:cNvPr id="209" name="Google Shape;209;p12"/>
            <p:cNvPicPr preferRelativeResize="0"/>
            <p:nvPr/>
          </p:nvPicPr>
          <p:blipFill rotWithShape="1">
            <a:blip r:embed="rId6">
              <a:alphaModFix/>
            </a:blip>
            <a:srcRect b="0" l="0" r="0" t="0"/>
            <a:stretch/>
          </p:blipFill>
          <p:spPr>
            <a:xfrm>
              <a:off x="4389089" y="4971233"/>
              <a:ext cx="756471" cy="756471"/>
            </a:xfrm>
            <a:prstGeom prst="rect">
              <a:avLst/>
            </a:prstGeom>
            <a:noFill/>
            <a:ln>
              <a:noFill/>
            </a:ln>
          </p:spPr>
        </p:pic>
      </p:grpSp>
      <p:grpSp>
        <p:nvGrpSpPr>
          <p:cNvPr id="210" name="Google Shape;210;p12"/>
          <p:cNvGrpSpPr/>
          <p:nvPr/>
        </p:nvGrpSpPr>
        <p:grpSpPr>
          <a:xfrm>
            <a:off x="2935288" y="4779963"/>
            <a:ext cx="1155700" cy="909637"/>
            <a:chOff x="3263892" y="4898888"/>
            <a:chExt cx="1155337" cy="908421"/>
          </a:xfrm>
        </p:grpSpPr>
        <p:sp>
          <p:nvSpPr>
            <p:cNvPr id="211" name="Google Shape;211;p12"/>
            <p:cNvSpPr/>
            <p:nvPr/>
          </p:nvSpPr>
          <p:spPr>
            <a:xfrm>
              <a:off x="3263892" y="4898888"/>
              <a:ext cx="1155337" cy="9084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Libre Franklin"/>
                <a:ea typeface="Libre Franklin"/>
                <a:cs typeface="Libre Franklin"/>
                <a:sym typeface="Libre Franklin"/>
              </a:endParaRPr>
            </a:p>
          </p:txBody>
        </p:sp>
        <p:pic>
          <p:nvPicPr>
            <p:cNvPr descr="Text, whiteboard&#10;&#10;Description automatically generated" id="212" name="Google Shape;212;p12"/>
            <p:cNvPicPr preferRelativeResize="0"/>
            <p:nvPr/>
          </p:nvPicPr>
          <p:blipFill rotWithShape="1">
            <a:blip r:embed="rId7">
              <a:alphaModFix/>
            </a:blip>
            <a:srcRect b="0" l="0" r="0" t="0"/>
            <a:stretch/>
          </p:blipFill>
          <p:spPr>
            <a:xfrm>
              <a:off x="3290064" y="5049316"/>
              <a:ext cx="1102993" cy="607565"/>
            </a:xfrm>
            <a:prstGeom prst="rect">
              <a:avLst/>
            </a:prstGeom>
            <a:noFill/>
            <a:ln>
              <a:noFill/>
            </a:ln>
          </p:spPr>
        </p:pic>
      </p:grpSp>
      <p:grpSp>
        <p:nvGrpSpPr>
          <p:cNvPr id="213" name="Google Shape;213;p12"/>
          <p:cNvGrpSpPr/>
          <p:nvPr/>
        </p:nvGrpSpPr>
        <p:grpSpPr>
          <a:xfrm>
            <a:off x="4452938" y="4779963"/>
            <a:ext cx="909637" cy="909637"/>
            <a:chOff x="7730782" y="4898888"/>
            <a:chExt cx="908421" cy="908421"/>
          </a:xfrm>
        </p:grpSpPr>
        <p:sp>
          <p:nvSpPr>
            <p:cNvPr id="214" name="Google Shape;214;p12"/>
            <p:cNvSpPr/>
            <p:nvPr/>
          </p:nvSpPr>
          <p:spPr>
            <a:xfrm>
              <a:off x="7730782" y="4898888"/>
              <a:ext cx="908421" cy="9084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t/>
              </a:r>
              <a:endParaRPr sz="1800">
                <a:solidFill>
                  <a:srgbClr val="FFFFFF"/>
                </a:solidFill>
                <a:latin typeface="Libre Franklin"/>
                <a:ea typeface="Libre Franklin"/>
                <a:cs typeface="Libre Franklin"/>
                <a:sym typeface="Libre Franklin"/>
              </a:endParaRPr>
            </a:p>
          </p:txBody>
        </p:sp>
        <p:pic>
          <p:nvPicPr>
            <p:cNvPr descr="Logo&#10;&#10;Description automatically generated with low confidence" id="215" name="Google Shape;215;p12"/>
            <p:cNvPicPr preferRelativeResize="0"/>
            <p:nvPr/>
          </p:nvPicPr>
          <p:blipFill rotWithShape="1">
            <a:blip r:embed="rId8">
              <a:alphaModFix/>
            </a:blip>
            <a:srcRect b="0" l="0" r="0" t="0"/>
            <a:stretch/>
          </p:blipFill>
          <p:spPr>
            <a:xfrm>
              <a:off x="7818590" y="4980468"/>
              <a:ext cx="732804" cy="745261"/>
            </a:xfrm>
            <a:prstGeom prst="rect">
              <a:avLst/>
            </a:prstGeom>
            <a:noFill/>
            <a:ln>
              <a:noFill/>
            </a:ln>
          </p:spPr>
        </p:pic>
      </p:grpSp>
      <p:sp>
        <p:nvSpPr>
          <p:cNvPr id="216" name="Google Shape;216;p12"/>
          <p:cNvSpPr/>
          <p:nvPr/>
        </p:nvSpPr>
        <p:spPr>
          <a:xfrm>
            <a:off x="1587500" y="6140450"/>
            <a:ext cx="4665663" cy="400050"/>
          </a:xfrm>
          <a:prstGeom prst="rect">
            <a:avLst/>
          </a:prstGeom>
          <a:noFill/>
          <a:ln>
            <a:noFill/>
          </a:ln>
          <a:effectLst>
            <a:outerShdw blurRad="50800" rotWithShape="0" algn="tl" dir="2700000" dist="38100">
              <a:srgbClr val="000000">
                <a:alpha val="71764"/>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6472"/>
        </a:solidFill>
      </p:bgPr>
    </p:bg>
    <p:spTree>
      <p:nvGrpSpPr>
        <p:cNvPr id="96" name="Shape 96"/>
        <p:cNvGrpSpPr/>
        <p:nvPr/>
      </p:nvGrpSpPr>
      <p:grpSpPr>
        <a:xfrm>
          <a:off x="0" y="0"/>
          <a:ext cx="0" cy="0"/>
          <a:chOff x="0" y="0"/>
          <a:chExt cx="0" cy="0"/>
        </a:xfrm>
      </p:grpSpPr>
      <p:sp>
        <p:nvSpPr>
          <p:cNvPr id="97" name="Google Shape;97;p2"/>
          <p:cNvSpPr/>
          <p:nvPr/>
        </p:nvSpPr>
        <p:spPr>
          <a:xfrm>
            <a:off x="6802438" y="6261100"/>
            <a:ext cx="4665662"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
        <p:nvSpPr>
          <p:cNvPr id="98" name="Google Shape;98;p2"/>
          <p:cNvSpPr txBox="1"/>
          <p:nvPr>
            <p:ph type="title"/>
          </p:nvPr>
        </p:nvSpPr>
        <p:spPr>
          <a:xfrm>
            <a:off x="838200" y="442913"/>
            <a:ext cx="10515600"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chemeClr val="lt1"/>
                </a:solidFill>
                <a:latin typeface="Open Sans Light"/>
                <a:ea typeface="Open Sans Light"/>
                <a:cs typeface="Open Sans Light"/>
                <a:sym typeface="Open Sans Light"/>
              </a:rPr>
              <a:t>Finance Basics</a:t>
            </a:r>
            <a:endParaRPr>
              <a:solidFill>
                <a:schemeClr val="lt1"/>
              </a:solidFill>
            </a:endParaRPr>
          </a:p>
        </p:txBody>
      </p:sp>
      <p:sp>
        <p:nvSpPr>
          <p:cNvPr id="99" name="Google Shape;99;p2"/>
          <p:cNvSpPr txBox="1"/>
          <p:nvPr>
            <p:ph idx="1" type="body"/>
          </p:nvPr>
        </p:nvSpPr>
        <p:spPr>
          <a:xfrm>
            <a:off x="838200" y="2020888"/>
            <a:ext cx="4224338" cy="423386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Review Annual Plan and Self Management Quiz</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228600" lvl="0" marL="228600" rtl="0" algn="l">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What are you listening for and to?</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228600" lvl="0" marL="228600" rtl="0" algn="l">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Foundations of Financial Management: </a:t>
            </a:r>
            <a:endParaRPr/>
          </a:p>
          <a:p>
            <a:pPr indent="-228600" lvl="1" marL="685800" rtl="0" algn="l">
              <a:lnSpc>
                <a:spcPct val="90000"/>
              </a:lnSpc>
              <a:spcBef>
                <a:spcPts val="500"/>
              </a:spcBef>
              <a:spcAft>
                <a:spcPts val="0"/>
              </a:spcAft>
              <a:buClr>
                <a:schemeClr val="lt1"/>
              </a:buClr>
              <a:buSzPts val="1200"/>
              <a:buChar char="•"/>
            </a:pPr>
            <a:r>
              <a:rPr lang="en-US" sz="1200">
                <a:solidFill>
                  <a:schemeClr val="lt1"/>
                </a:solidFill>
                <a:latin typeface="Oswald Light"/>
                <a:ea typeface="Oswald Light"/>
                <a:cs typeface="Oswald Light"/>
                <a:sym typeface="Oswald Light"/>
              </a:rPr>
              <a:t>Income Statement, Balance Sheet, Cash Management</a:t>
            </a:r>
            <a:endParaRPr/>
          </a:p>
          <a:p>
            <a:pPr indent="0" lvl="1" marL="457200" rtl="0" algn="l">
              <a:lnSpc>
                <a:spcPct val="90000"/>
              </a:lnSpc>
              <a:spcBef>
                <a:spcPts val="500"/>
              </a:spcBef>
              <a:spcAft>
                <a:spcPts val="0"/>
              </a:spcAft>
              <a:buClr>
                <a:schemeClr val="dk1"/>
              </a:buClr>
              <a:buSzPts val="1200"/>
              <a:buNone/>
            </a:pPr>
            <a:r>
              <a:t/>
            </a:r>
            <a:endParaRPr sz="1200">
              <a:solidFill>
                <a:schemeClr val="lt1"/>
              </a:solidFill>
              <a:latin typeface="Oswald Light"/>
              <a:ea typeface="Oswald Light"/>
              <a:cs typeface="Oswald Light"/>
              <a:sym typeface="Oswald Light"/>
            </a:endParaRPr>
          </a:p>
          <a:p>
            <a:pPr indent="-228600" lvl="0" marL="228600" rtl="0" algn="l">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Financial Strategy: </a:t>
            </a:r>
            <a:endParaRPr/>
          </a:p>
          <a:p>
            <a:pPr indent="-228600" lvl="1" marL="685800" rtl="0" algn="l">
              <a:lnSpc>
                <a:spcPct val="90000"/>
              </a:lnSpc>
              <a:spcBef>
                <a:spcPts val="500"/>
              </a:spcBef>
              <a:spcAft>
                <a:spcPts val="0"/>
              </a:spcAft>
              <a:buClr>
                <a:schemeClr val="lt1"/>
              </a:buClr>
              <a:buSzPts val="1200"/>
              <a:buChar char="•"/>
            </a:pPr>
            <a:r>
              <a:rPr lang="en-US" sz="1200">
                <a:solidFill>
                  <a:schemeClr val="lt1"/>
                </a:solidFill>
                <a:latin typeface="Oswald Light"/>
                <a:ea typeface="Oswald Light"/>
                <a:cs typeface="Oswald Light"/>
                <a:sym typeface="Oswald Light"/>
              </a:rPr>
              <a:t>Budget Forecasting</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228600" lvl="0" marL="228600" rtl="0" algn="l">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Financial Software</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228600" lvl="0" marL="228600" rtl="0" algn="l">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Next Steps</a:t>
            </a:r>
            <a:endParaRPr/>
          </a:p>
        </p:txBody>
      </p:sp>
      <p:sp>
        <p:nvSpPr>
          <p:cNvPr id="100" name="Google Shape;100;p2"/>
          <p:cNvSpPr txBox="1"/>
          <p:nvPr/>
        </p:nvSpPr>
        <p:spPr>
          <a:xfrm>
            <a:off x="9135269" y="196850"/>
            <a:ext cx="2874962" cy="2257425"/>
          </a:xfrm>
          <a:prstGeom prst="rect">
            <a:avLst/>
          </a:prstGeom>
          <a:solidFill>
            <a:srgbClr val="F7901D"/>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t/>
            </a:r>
            <a:endParaRPr sz="1400">
              <a:solidFill>
                <a:schemeClr val="lt1"/>
              </a:solidFill>
              <a:latin typeface="Oswald Light"/>
              <a:ea typeface="Oswald Light"/>
              <a:cs typeface="Oswald Light"/>
              <a:sym typeface="Oswald Light"/>
            </a:endParaRPr>
          </a:p>
        </p:txBody>
      </p:sp>
      <p:pic>
        <p:nvPicPr>
          <p:cNvPr id="101" name="Google Shape;101;p2"/>
          <p:cNvPicPr preferRelativeResize="0"/>
          <p:nvPr/>
        </p:nvPicPr>
        <p:blipFill rotWithShape="1">
          <a:blip r:embed="rId3">
            <a:alphaModFix/>
          </a:blip>
          <a:srcRect b="0" l="0" r="0" t="0"/>
          <a:stretch/>
        </p:blipFill>
        <p:spPr>
          <a:xfrm flipH="1">
            <a:off x="9489930" y="577417"/>
            <a:ext cx="2303199" cy="15339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p:nvPr/>
        </p:nvSpPr>
        <p:spPr>
          <a:xfrm>
            <a:off x="6829425" y="6261100"/>
            <a:ext cx="4638675"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107" name="Google Shape;107;p3"/>
          <p:cNvSpPr txBox="1"/>
          <p:nvPr>
            <p:ph type="title"/>
          </p:nvPr>
        </p:nvSpPr>
        <p:spPr>
          <a:xfrm>
            <a:off x="4097338" y="400050"/>
            <a:ext cx="725646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Review</a:t>
            </a:r>
            <a:endParaRPr>
              <a:solidFill>
                <a:srgbClr val="0E6472"/>
              </a:solidFill>
            </a:endParaRPr>
          </a:p>
        </p:txBody>
      </p:sp>
      <p:sp>
        <p:nvSpPr>
          <p:cNvPr id="108" name="Google Shape;108;p3"/>
          <p:cNvSpPr txBox="1"/>
          <p:nvPr>
            <p:ph idx="1" type="body"/>
          </p:nvPr>
        </p:nvSpPr>
        <p:spPr>
          <a:xfrm>
            <a:off x="4645890" y="1431636"/>
            <a:ext cx="6707909" cy="1731819"/>
          </a:xfrm>
          <a:prstGeom prst="rect">
            <a:avLst/>
          </a:prstGeom>
          <a:noFill/>
          <a:ln>
            <a:noFill/>
          </a:ln>
        </p:spPr>
        <p:txBody>
          <a:bodyPr anchorCtr="0" anchor="t" bIns="45700" lIns="91425" spcFirstLastPara="1" rIns="91425" wrap="square" tIns="45700">
            <a:noAutofit/>
          </a:bodyPr>
          <a:lstStyle/>
          <a:p>
            <a:pPr indent="-228600" lvl="0" marL="228600" rtl="0" algn="l">
              <a:lnSpc>
                <a:spcPct val="150000"/>
              </a:lnSpc>
              <a:spcBef>
                <a:spcPts val="0"/>
              </a:spcBef>
              <a:spcAft>
                <a:spcPts val="0"/>
              </a:spcAft>
              <a:buClr>
                <a:schemeClr val="dk1"/>
              </a:buClr>
              <a:buSzPts val="1800"/>
              <a:buChar char="•"/>
            </a:pPr>
            <a:r>
              <a:rPr lang="en-US" sz="1800">
                <a:latin typeface="Oswald Light"/>
                <a:ea typeface="Oswald Light"/>
                <a:cs typeface="Oswald Light"/>
                <a:sym typeface="Oswald Light"/>
              </a:rPr>
              <a:t>What did you learn about the balance of your business? </a:t>
            </a:r>
            <a:endParaRPr/>
          </a:p>
          <a:p>
            <a:pPr indent="-228600" lvl="1" marL="685800" rtl="0" algn="l">
              <a:lnSpc>
                <a:spcPct val="150000"/>
              </a:lnSpc>
              <a:spcBef>
                <a:spcPts val="500"/>
              </a:spcBef>
              <a:spcAft>
                <a:spcPts val="0"/>
              </a:spcAft>
              <a:buClr>
                <a:schemeClr val="dk1"/>
              </a:buClr>
              <a:buSzPts val="1400"/>
              <a:buChar char="•"/>
            </a:pPr>
            <a:r>
              <a:rPr lang="en-US" sz="1400">
                <a:latin typeface="Oswald Light"/>
                <a:ea typeface="Oswald Light"/>
                <a:cs typeface="Oswald Light"/>
                <a:sym typeface="Oswald Light"/>
              </a:rPr>
              <a:t>Where are your comfort zones? </a:t>
            </a:r>
            <a:endParaRPr/>
          </a:p>
          <a:p>
            <a:pPr indent="-228600" lvl="1" marL="685800" rtl="0" algn="l">
              <a:lnSpc>
                <a:spcPct val="150000"/>
              </a:lnSpc>
              <a:spcBef>
                <a:spcPts val="500"/>
              </a:spcBef>
              <a:spcAft>
                <a:spcPts val="0"/>
              </a:spcAft>
              <a:buClr>
                <a:schemeClr val="dk1"/>
              </a:buClr>
              <a:buSzPts val="1400"/>
              <a:buChar char="•"/>
            </a:pPr>
            <a:r>
              <a:rPr lang="en-US" sz="1400">
                <a:latin typeface="Oswald Light"/>
                <a:ea typeface="Oswald Light"/>
                <a:cs typeface="Oswald Light"/>
                <a:sym typeface="Oswald Light"/>
              </a:rPr>
              <a:t>What is hurting  your business growth the most? </a:t>
            </a:r>
            <a:endParaRPr/>
          </a:p>
          <a:p>
            <a:pPr indent="-228600" lvl="1" marL="685800" rtl="0" algn="l">
              <a:lnSpc>
                <a:spcPct val="150000"/>
              </a:lnSpc>
              <a:spcBef>
                <a:spcPts val="500"/>
              </a:spcBef>
              <a:spcAft>
                <a:spcPts val="0"/>
              </a:spcAft>
              <a:buClr>
                <a:schemeClr val="dk1"/>
              </a:buClr>
              <a:buSzPts val="1400"/>
              <a:buChar char="•"/>
            </a:pPr>
            <a:r>
              <a:rPr lang="en-US" sz="1400">
                <a:latin typeface="Oswald Light"/>
                <a:ea typeface="Oswald Light"/>
                <a:cs typeface="Oswald Light"/>
                <a:sym typeface="Oswald Light"/>
              </a:rPr>
              <a:t>What areas confused you?</a:t>
            </a:r>
            <a:endParaRPr/>
          </a:p>
        </p:txBody>
      </p:sp>
      <p:sp>
        <p:nvSpPr>
          <p:cNvPr id="109" name="Google Shape;109;p3"/>
          <p:cNvSpPr txBox="1"/>
          <p:nvPr/>
        </p:nvSpPr>
        <p:spPr>
          <a:xfrm>
            <a:off x="4710546" y="3163455"/>
            <a:ext cx="4562764" cy="144655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swald Light"/>
                <a:ea typeface="Oswald Light"/>
                <a:cs typeface="Oswald Light"/>
                <a:sym typeface="Oswald Light"/>
              </a:rPr>
              <a:t>How will you prioritize 2024?</a:t>
            </a:r>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Oswald Light"/>
                <a:ea typeface="Oswald Light"/>
                <a:cs typeface="Oswald Light"/>
                <a:sym typeface="Oswald Light"/>
              </a:rPr>
              <a:t>What needs to be developed? </a:t>
            </a:r>
            <a:endParaRPr/>
          </a:p>
          <a:p>
            <a:pPr indent="0" lvl="1" marL="457200" marR="0" rtl="0" algn="l">
              <a:spcBef>
                <a:spcPts val="0"/>
              </a:spcBef>
              <a:spcAft>
                <a:spcPts val="0"/>
              </a:spcAft>
              <a:buNone/>
            </a:pPr>
            <a:r>
              <a:t/>
            </a:r>
            <a:endParaRPr b="0" i="0" sz="1400" u="none" cap="none" strike="noStrike">
              <a:solidFill>
                <a:schemeClr val="dk1"/>
              </a:solidFill>
              <a:latin typeface="Oswald Light"/>
              <a:ea typeface="Oswald Light"/>
              <a:cs typeface="Oswald Light"/>
              <a:sym typeface="Oswald Light"/>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Oswald Light"/>
                <a:ea typeface="Oswald Light"/>
                <a:cs typeface="Oswald Light"/>
                <a:sym typeface="Oswald Light"/>
              </a:rPr>
              <a:t>What needs to be maintained? </a:t>
            </a:r>
            <a:endParaRPr/>
          </a:p>
          <a:p>
            <a:pPr indent="-196850" lvl="1" marL="742950" marR="0" rtl="0" algn="l">
              <a:spcBef>
                <a:spcPts val="0"/>
              </a:spcBef>
              <a:spcAft>
                <a:spcPts val="0"/>
              </a:spcAft>
              <a:buClr>
                <a:schemeClr val="dk1"/>
              </a:buClr>
              <a:buSzPts val="1400"/>
              <a:buFont typeface="Arial"/>
              <a:buNone/>
            </a:pPr>
            <a:r>
              <a:t/>
            </a:r>
            <a:endParaRPr b="0" i="0" sz="1400" u="none" cap="none" strike="noStrike">
              <a:solidFill>
                <a:schemeClr val="dk1"/>
              </a:solidFill>
              <a:latin typeface="Oswald Light"/>
              <a:ea typeface="Oswald Light"/>
              <a:cs typeface="Oswald Light"/>
              <a:sym typeface="Oswald Light"/>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Oswald Light"/>
                <a:ea typeface="Oswald Light"/>
                <a:cs typeface="Oswald Light"/>
                <a:sym typeface="Oswald Light"/>
              </a:rPr>
              <a:t>What needs to be redirected? </a:t>
            </a:r>
            <a:endParaRPr/>
          </a:p>
        </p:txBody>
      </p:sp>
      <p:sp>
        <p:nvSpPr>
          <p:cNvPr id="110" name="Google Shape;110;p3"/>
          <p:cNvSpPr txBox="1"/>
          <p:nvPr/>
        </p:nvSpPr>
        <p:spPr>
          <a:xfrm>
            <a:off x="4934238" y="4601297"/>
            <a:ext cx="4874780" cy="144655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Oswald Light"/>
                <a:ea typeface="Oswald Light"/>
                <a:cs typeface="Oswald Light"/>
                <a:sym typeface="Oswald Light"/>
              </a:rPr>
              <a:t>Are you Self Managed? </a:t>
            </a:r>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Oswald Light"/>
                <a:ea typeface="Oswald Light"/>
                <a:cs typeface="Oswald Light"/>
                <a:sym typeface="Oswald Light"/>
              </a:rPr>
              <a:t>How did you score? </a:t>
            </a:r>
            <a:endParaRPr/>
          </a:p>
          <a:p>
            <a:pPr indent="-196850" lvl="1" marL="742950" marR="0" rtl="0" algn="l">
              <a:spcBef>
                <a:spcPts val="0"/>
              </a:spcBef>
              <a:spcAft>
                <a:spcPts val="0"/>
              </a:spcAft>
              <a:buClr>
                <a:schemeClr val="dk1"/>
              </a:buClr>
              <a:buSzPts val="1400"/>
              <a:buFont typeface="Arial"/>
              <a:buNone/>
            </a:pPr>
            <a:r>
              <a:t/>
            </a:r>
            <a:endParaRPr b="0" i="0" sz="1400" u="none" cap="none" strike="noStrike">
              <a:solidFill>
                <a:schemeClr val="dk1"/>
              </a:solidFill>
              <a:latin typeface="Oswald Light"/>
              <a:ea typeface="Oswald Light"/>
              <a:cs typeface="Oswald Light"/>
              <a:sym typeface="Oswald Light"/>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Oswald Light"/>
                <a:ea typeface="Oswald Light"/>
                <a:cs typeface="Oswald Light"/>
                <a:sym typeface="Oswald Light"/>
              </a:rPr>
              <a:t>What do you need? </a:t>
            </a:r>
            <a:endParaRPr/>
          </a:p>
          <a:p>
            <a:pPr indent="-196850" lvl="1" marL="742950" marR="0" rtl="0" algn="l">
              <a:spcBef>
                <a:spcPts val="0"/>
              </a:spcBef>
              <a:spcAft>
                <a:spcPts val="0"/>
              </a:spcAft>
              <a:buClr>
                <a:schemeClr val="dk1"/>
              </a:buClr>
              <a:buSzPts val="1400"/>
              <a:buFont typeface="Arial"/>
              <a:buNone/>
            </a:pPr>
            <a:r>
              <a:t/>
            </a:r>
            <a:endParaRPr b="0" i="0" sz="1400" u="none" cap="none" strike="noStrike">
              <a:solidFill>
                <a:schemeClr val="dk1"/>
              </a:solidFill>
              <a:latin typeface="Oswald Light"/>
              <a:ea typeface="Oswald Light"/>
              <a:cs typeface="Oswald Light"/>
              <a:sym typeface="Oswald Light"/>
            </a:endParaRPr>
          </a:p>
          <a:p>
            <a:pPr indent="-285750" lvl="1" marL="742950" marR="0" rtl="0" algn="l">
              <a:spcBef>
                <a:spcPts val="0"/>
              </a:spcBef>
              <a:spcAft>
                <a:spcPts val="0"/>
              </a:spcAft>
              <a:buClr>
                <a:schemeClr val="dk1"/>
              </a:buClr>
              <a:buSzPts val="1400"/>
              <a:buFont typeface="Arial"/>
              <a:buChar char="•"/>
            </a:pPr>
            <a:r>
              <a:rPr b="0" i="0" lang="en-US" sz="1400" u="none" cap="none" strike="noStrike">
                <a:solidFill>
                  <a:schemeClr val="dk1"/>
                </a:solidFill>
                <a:latin typeface="Oswald Light"/>
                <a:ea typeface="Oswald Light"/>
                <a:cs typeface="Oswald Light"/>
                <a:sym typeface="Oswald Light"/>
              </a:rPr>
              <a:t>When will you know you are doing better? </a:t>
            </a:r>
            <a:endParaRPr/>
          </a:p>
        </p:txBody>
      </p:sp>
      <p:pic>
        <p:nvPicPr>
          <p:cNvPr id="111" name="Google Shape;111;p3"/>
          <p:cNvPicPr preferRelativeResize="0"/>
          <p:nvPr/>
        </p:nvPicPr>
        <p:blipFill rotWithShape="1">
          <a:blip r:embed="rId3">
            <a:alphaModFix/>
          </a:blip>
          <a:srcRect b="0" l="0" r="0" t="0"/>
          <a:stretch/>
        </p:blipFill>
        <p:spPr>
          <a:xfrm>
            <a:off x="131542" y="504968"/>
            <a:ext cx="4043296" cy="60701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p:nvPr/>
        </p:nvSpPr>
        <p:spPr>
          <a:xfrm>
            <a:off x="0" y="0"/>
            <a:ext cx="9604375" cy="6858000"/>
          </a:xfrm>
          <a:prstGeom prst="homePlate">
            <a:avLst>
              <a:gd fmla="val 50000" name="adj"/>
            </a:avLst>
          </a:prstGeom>
          <a:solidFill>
            <a:srgbClr val="0E647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 name="Google Shape;117;p4"/>
          <p:cNvSpPr/>
          <p:nvPr/>
        </p:nvSpPr>
        <p:spPr>
          <a:xfrm>
            <a:off x="812800" y="6261100"/>
            <a:ext cx="4664075"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
        <p:nvSpPr>
          <p:cNvPr id="118" name="Google Shape;118;p4"/>
          <p:cNvSpPr txBox="1"/>
          <p:nvPr>
            <p:ph type="title"/>
          </p:nvPr>
        </p:nvSpPr>
        <p:spPr>
          <a:xfrm>
            <a:off x="838200" y="442913"/>
            <a:ext cx="5476875"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chemeClr val="lt1"/>
                </a:solidFill>
              </a:rPr>
              <a:t>Are You Listening? </a:t>
            </a:r>
            <a:endParaRPr/>
          </a:p>
        </p:txBody>
      </p:sp>
      <p:sp>
        <p:nvSpPr>
          <p:cNvPr id="119" name="Google Shape;119;p4"/>
          <p:cNvSpPr txBox="1"/>
          <p:nvPr>
            <p:ph idx="1" type="body"/>
          </p:nvPr>
        </p:nvSpPr>
        <p:spPr>
          <a:xfrm>
            <a:off x="838200" y="2020888"/>
            <a:ext cx="5740400" cy="3805237"/>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lt1"/>
              </a:buClr>
              <a:buSzPts val="1600"/>
              <a:buFont typeface="Arial"/>
              <a:buNone/>
            </a:pPr>
            <a:r>
              <a:rPr lang="en-US" sz="1600">
                <a:solidFill>
                  <a:schemeClr val="lt1"/>
                </a:solidFill>
                <a:latin typeface="Oswald Light"/>
                <a:ea typeface="Oswald Light"/>
                <a:cs typeface="Oswald Light"/>
                <a:sym typeface="Oswald Light"/>
              </a:rPr>
              <a:t>What does your business tell you? </a:t>
            </a:r>
            <a:endParaRPr/>
          </a:p>
          <a:p>
            <a:pPr indent="0" lvl="0" marL="0" rtl="0" algn="l">
              <a:lnSpc>
                <a:spcPct val="150000"/>
              </a:lnSpc>
              <a:spcBef>
                <a:spcPts val="1000"/>
              </a:spcBef>
              <a:spcAft>
                <a:spcPts val="0"/>
              </a:spcAft>
              <a:buClr>
                <a:schemeClr val="lt1"/>
              </a:buClr>
              <a:buSzPts val="1600"/>
              <a:buFont typeface="Arial"/>
              <a:buNone/>
            </a:pPr>
            <a:r>
              <a:rPr lang="en-US" sz="1600">
                <a:solidFill>
                  <a:schemeClr val="lt1"/>
                </a:solidFill>
                <a:latin typeface="Oswald Light"/>
                <a:ea typeface="Oswald Light"/>
                <a:cs typeface="Oswald Light"/>
                <a:sym typeface="Oswald Light"/>
              </a:rPr>
              <a:t>Where is that information? </a:t>
            </a:r>
            <a:endParaRPr/>
          </a:p>
          <a:p>
            <a:pPr indent="0" lvl="0" marL="0" rtl="0" algn="l">
              <a:lnSpc>
                <a:spcPct val="150000"/>
              </a:lnSpc>
              <a:spcBef>
                <a:spcPts val="1000"/>
              </a:spcBef>
              <a:spcAft>
                <a:spcPts val="0"/>
              </a:spcAft>
              <a:buClr>
                <a:schemeClr val="lt1"/>
              </a:buClr>
              <a:buSzPts val="1600"/>
              <a:buFont typeface="Arial"/>
              <a:buNone/>
            </a:pPr>
            <a:r>
              <a:rPr lang="en-US" sz="1600">
                <a:solidFill>
                  <a:schemeClr val="lt1"/>
                </a:solidFill>
                <a:latin typeface="Oswald Light"/>
                <a:ea typeface="Oswald Light"/>
                <a:cs typeface="Oswald Light"/>
                <a:sym typeface="Oswald Light"/>
              </a:rPr>
              <a:t>When should you respond? </a:t>
            </a:r>
            <a:endParaRPr/>
          </a:p>
          <a:p>
            <a:pPr indent="0" lvl="0" marL="0" rtl="0" algn="l">
              <a:lnSpc>
                <a:spcPct val="150000"/>
              </a:lnSpc>
              <a:spcBef>
                <a:spcPts val="1000"/>
              </a:spcBef>
              <a:spcAft>
                <a:spcPts val="0"/>
              </a:spcAft>
              <a:buClr>
                <a:schemeClr val="lt1"/>
              </a:buClr>
              <a:buSzPts val="1600"/>
              <a:buFont typeface="Arial"/>
              <a:buNone/>
            </a:pPr>
            <a:r>
              <a:rPr lang="en-US" sz="1600">
                <a:solidFill>
                  <a:schemeClr val="lt1"/>
                </a:solidFill>
                <a:latin typeface="Oswald Light"/>
                <a:ea typeface="Oswald Light"/>
                <a:cs typeface="Oswald Light"/>
                <a:sym typeface="Oswald Light"/>
              </a:rPr>
              <a:t>What do you say?</a:t>
            </a:r>
            <a:endParaRPr/>
          </a:p>
        </p:txBody>
      </p:sp>
      <p:sp>
        <p:nvSpPr>
          <p:cNvPr id="120" name="Google Shape;120;p4"/>
          <p:cNvSpPr txBox="1"/>
          <p:nvPr/>
        </p:nvSpPr>
        <p:spPr>
          <a:xfrm>
            <a:off x="863600" y="4260850"/>
            <a:ext cx="5508625" cy="1444625"/>
          </a:xfrm>
          <a:prstGeom prst="rect">
            <a:avLst/>
          </a:prstGeom>
          <a:solidFill>
            <a:srgbClr val="F7901D"/>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rPr lang="en-US" sz="1400">
                <a:solidFill>
                  <a:schemeClr val="lt1"/>
                </a:solidFill>
                <a:latin typeface="Oswald Light"/>
                <a:ea typeface="Oswald Light"/>
                <a:cs typeface="Oswald Light"/>
                <a:sym typeface="Oswald Light"/>
              </a:rPr>
              <a:t>The biggest communication problem in our society is we do not listen to understand. We are thinking of our reply. One of the sincerest forms of respect is to listen.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5"/>
          <p:cNvSpPr/>
          <p:nvPr/>
        </p:nvSpPr>
        <p:spPr>
          <a:xfrm>
            <a:off x="0" y="3195061"/>
            <a:ext cx="12192000" cy="3681412"/>
          </a:xfrm>
          <a:prstGeom prst="rect">
            <a:avLst/>
          </a:prstGeom>
          <a:solidFill>
            <a:srgbClr val="0E647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 name="Google Shape;126;p5"/>
          <p:cNvSpPr txBox="1"/>
          <p:nvPr>
            <p:ph type="title"/>
          </p:nvPr>
        </p:nvSpPr>
        <p:spPr>
          <a:xfrm>
            <a:off x="838200" y="4413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Income Statement</a:t>
            </a:r>
            <a:endParaRPr/>
          </a:p>
        </p:txBody>
      </p:sp>
      <p:sp>
        <p:nvSpPr>
          <p:cNvPr id="127" name="Google Shape;127;p5"/>
          <p:cNvSpPr txBox="1"/>
          <p:nvPr>
            <p:ph idx="1" type="body"/>
          </p:nvPr>
        </p:nvSpPr>
        <p:spPr>
          <a:xfrm>
            <a:off x="0" y="1928813"/>
            <a:ext cx="6796088" cy="927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50000"/>
              </a:lnSpc>
              <a:spcBef>
                <a:spcPts val="0"/>
              </a:spcBef>
              <a:spcAft>
                <a:spcPts val="0"/>
              </a:spcAft>
              <a:buClr>
                <a:schemeClr val="dk1"/>
              </a:buClr>
              <a:buSzPct val="100000"/>
              <a:buFont typeface="Arial"/>
              <a:buNone/>
            </a:pPr>
            <a:r>
              <a:rPr lang="en-US" sz="1400">
                <a:latin typeface="Oswald Light"/>
                <a:ea typeface="Oswald Light"/>
                <a:cs typeface="Oswald Light"/>
                <a:sym typeface="Oswald Light"/>
              </a:rPr>
              <a:t>Your Profit and Loss Statement, often called an Income statement, shows you the performance of the company. It shows the monthly, quarterly and yearly activity the business is doing. The activity of your business is represented in income and expenses. </a:t>
            </a:r>
            <a:endParaRPr/>
          </a:p>
        </p:txBody>
      </p:sp>
      <p:sp>
        <p:nvSpPr>
          <p:cNvPr id="128" name="Google Shape;128;p5"/>
          <p:cNvSpPr/>
          <p:nvPr/>
        </p:nvSpPr>
        <p:spPr>
          <a:xfrm>
            <a:off x="6802438" y="6261100"/>
            <a:ext cx="4665662"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
        <p:nvSpPr>
          <p:cNvPr id="129" name="Google Shape;129;p5"/>
          <p:cNvSpPr txBox="1"/>
          <p:nvPr/>
        </p:nvSpPr>
        <p:spPr>
          <a:xfrm>
            <a:off x="1601788" y="3683000"/>
            <a:ext cx="5194300" cy="10302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400"/>
              <a:buFont typeface="Arial"/>
              <a:buNone/>
            </a:pPr>
            <a:r>
              <a:rPr b="1" lang="en-US" sz="1400">
                <a:solidFill>
                  <a:schemeClr val="lt1"/>
                </a:solidFill>
                <a:latin typeface="Open Sans SemiBold"/>
                <a:ea typeface="Open Sans SemiBold"/>
                <a:cs typeface="Open Sans SemiBold"/>
                <a:sym typeface="Open Sans SemiBold"/>
              </a:rPr>
              <a:t>Performance and Profitability</a:t>
            </a:r>
            <a:endParaRPr/>
          </a:p>
          <a:p>
            <a:pPr indent="0" lvl="0" marL="0" marR="0" rtl="0" algn="l">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Understand your performance through trends, actuals and percentages. Your profitability will be measured tangibly(Profit Margin) and intangibly(consistency).</a:t>
            </a:r>
            <a:endParaRPr/>
          </a:p>
        </p:txBody>
      </p:sp>
      <p:sp>
        <p:nvSpPr>
          <p:cNvPr id="130" name="Google Shape;130;p5"/>
          <p:cNvSpPr txBox="1"/>
          <p:nvPr/>
        </p:nvSpPr>
        <p:spPr>
          <a:xfrm>
            <a:off x="1601788" y="4813300"/>
            <a:ext cx="5194300" cy="10318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400"/>
              <a:buFont typeface="Arial"/>
              <a:buNone/>
            </a:pPr>
            <a:r>
              <a:rPr b="1" lang="en-US" sz="1400">
                <a:solidFill>
                  <a:schemeClr val="lt1"/>
                </a:solidFill>
                <a:latin typeface="Open Sans SemiBold"/>
                <a:ea typeface="Open Sans SemiBold"/>
                <a:cs typeface="Open Sans SemiBold"/>
                <a:sym typeface="Open Sans SemiBold"/>
              </a:rPr>
              <a:t>Numerical Relationships</a:t>
            </a:r>
            <a:endParaRPr/>
          </a:p>
          <a:p>
            <a:pPr indent="0" lvl="0" marL="0" marR="0" rtl="0" algn="l">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To deepen your understanding of the businesss and how to improve it, look at the relationship between your numbers. Does your revenue go up proportionally when you invest in marketing? When  you are more present, do you see your payroll produce more? When you stay consistent with certain vendors, are your customers happier? </a:t>
            </a:r>
            <a:endParaRPr/>
          </a:p>
        </p:txBody>
      </p:sp>
      <p:sp>
        <p:nvSpPr>
          <p:cNvPr id="131" name="Google Shape;131;p5"/>
          <p:cNvSpPr/>
          <p:nvPr/>
        </p:nvSpPr>
        <p:spPr>
          <a:xfrm>
            <a:off x="904875" y="4779963"/>
            <a:ext cx="565150" cy="565150"/>
          </a:xfrm>
          <a:prstGeom prst="ellipse">
            <a:avLst/>
          </a:prstGeom>
          <a:solidFill>
            <a:srgbClr val="F790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Users with solid fill" id="132" name="Google Shape;132;p5"/>
          <p:cNvPicPr preferRelativeResize="0"/>
          <p:nvPr/>
        </p:nvPicPr>
        <p:blipFill rotWithShape="1">
          <a:blip r:embed="rId3">
            <a:alphaModFix/>
          </a:blip>
          <a:srcRect b="0" l="0" r="0" t="0"/>
          <a:stretch/>
        </p:blipFill>
        <p:spPr>
          <a:xfrm>
            <a:off x="949325" y="4846205"/>
            <a:ext cx="468313" cy="466725"/>
          </a:xfrm>
          <a:prstGeom prst="rect">
            <a:avLst/>
          </a:prstGeom>
          <a:noFill/>
          <a:ln>
            <a:noFill/>
          </a:ln>
        </p:spPr>
      </p:pic>
      <p:pic>
        <p:nvPicPr>
          <p:cNvPr id="133" name="Google Shape;133;p5"/>
          <p:cNvPicPr preferRelativeResize="0"/>
          <p:nvPr/>
        </p:nvPicPr>
        <p:blipFill rotWithShape="1">
          <a:blip r:embed="rId4">
            <a:alphaModFix/>
          </a:blip>
          <a:srcRect b="0" l="0" r="0" t="0"/>
          <a:stretch/>
        </p:blipFill>
        <p:spPr>
          <a:xfrm>
            <a:off x="915338" y="3835402"/>
            <a:ext cx="560881" cy="566977"/>
          </a:xfrm>
          <a:prstGeom prst="rect">
            <a:avLst/>
          </a:prstGeom>
          <a:noFill/>
          <a:ln>
            <a:noFill/>
          </a:ln>
        </p:spPr>
      </p:pic>
      <p:pic>
        <p:nvPicPr>
          <p:cNvPr id="134" name="Google Shape;134;p5"/>
          <p:cNvPicPr preferRelativeResize="0"/>
          <p:nvPr/>
        </p:nvPicPr>
        <p:blipFill rotWithShape="1">
          <a:blip r:embed="rId5">
            <a:alphaModFix/>
          </a:blip>
          <a:srcRect b="0" l="0" r="0" t="0"/>
          <a:stretch/>
        </p:blipFill>
        <p:spPr>
          <a:xfrm>
            <a:off x="6613236" y="0"/>
            <a:ext cx="5655902" cy="37430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6"/>
          <p:cNvSpPr/>
          <p:nvPr/>
        </p:nvSpPr>
        <p:spPr>
          <a:xfrm>
            <a:off x="0" y="3250407"/>
            <a:ext cx="12192000" cy="3681412"/>
          </a:xfrm>
          <a:prstGeom prst="rect">
            <a:avLst/>
          </a:prstGeom>
          <a:solidFill>
            <a:srgbClr val="0E647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 name="Google Shape;140;p6"/>
          <p:cNvSpPr txBox="1"/>
          <p:nvPr>
            <p:ph type="title"/>
          </p:nvPr>
        </p:nvSpPr>
        <p:spPr>
          <a:xfrm>
            <a:off x="838200" y="4413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Balance Sheet</a:t>
            </a:r>
            <a:endParaRPr/>
          </a:p>
        </p:txBody>
      </p:sp>
      <p:sp>
        <p:nvSpPr>
          <p:cNvPr id="141" name="Google Shape;141;p6"/>
          <p:cNvSpPr txBox="1"/>
          <p:nvPr>
            <p:ph idx="1" type="body"/>
          </p:nvPr>
        </p:nvSpPr>
        <p:spPr>
          <a:xfrm>
            <a:off x="0" y="1928813"/>
            <a:ext cx="6796088" cy="9271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1600"/>
              <a:buNone/>
            </a:pPr>
            <a:r>
              <a:rPr lang="en-US" sz="1600">
                <a:latin typeface="Oswald Light"/>
                <a:ea typeface="Oswald Light"/>
                <a:cs typeface="Oswald Light"/>
                <a:sym typeface="Oswald Light"/>
              </a:rPr>
              <a:t>The balance sheet, on the other hand, tells what you own and what you owe. It discloses information about the book value and  general health of your business.  </a:t>
            </a:r>
            <a:endParaRPr/>
          </a:p>
          <a:p>
            <a:pPr indent="0" lvl="0" marL="0" rtl="0" algn="l">
              <a:lnSpc>
                <a:spcPct val="150000"/>
              </a:lnSpc>
              <a:spcBef>
                <a:spcPts val="1000"/>
              </a:spcBef>
              <a:spcAft>
                <a:spcPts val="0"/>
              </a:spcAft>
              <a:buClr>
                <a:schemeClr val="dk1"/>
              </a:buClr>
              <a:buSzPts val="1400"/>
              <a:buFont typeface="Arial"/>
              <a:buNone/>
            </a:pPr>
            <a:r>
              <a:t/>
            </a:r>
            <a:endParaRPr sz="1400">
              <a:latin typeface="Oswald Light"/>
              <a:ea typeface="Oswald Light"/>
              <a:cs typeface="Oswald Light"/>
              <a:sym typeface="Oswald Light"/>
            </a:endParaRPr>
          </a:p>
        </p:txBody>
      </p:sp>
      <p:sp>
        <p:nvSpPr>
          <p:cNvPr id="142" name="Google Shape;142;p6"/>
          <p:cNvSpPr/>
          <p:nvPr/>
        </p:nvSpPr>
        <p:spPr>
          <a:xfrm>
            <a:off x="6802438" y="6261100"/>
            <a:ext cx="4665662"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
        <p:nvSpPr>
          <p:cNvPr id="143" name="Google Shape;143;p6"/>
          <p:cNvSpPr txBox="1"/>
          <p:nvPr/>
        </p:nvSpPr>
        <p:spPr>
          <a:xfrm>
            <a:off x="1601788" y="3683000"/>
            <a:ext cx="5194300" cy="10302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400"/>
              <a:buFont typeface="Arial"/>
              <a:buNone/>
            </a:pPr>
            <a:r>
              <a:rPr b="1" lang="en-US" sz="1400">
                <a:solidFill>
                  <a:schemeClr val="lt1"/>
                </a:solidFill>
                <a:latin typeface="Open Sans SemiBold"/>
                <a:ea typeface="Open Sans SemiBold"/>
                <a:cs typeface="Open Sans SemiBold"/>
                <a:sym typeface="Open Sans SemiBold"/>
              </a:rPr>
              <a:t>Assets, Liabilities and Owners Equity</a:t>
            </a:r>
            <a:endParaRPr/>
          </a:p>
          <a:p>
            <a:pPr indent="0" lvl="0" marL="0" marR="0" rtl="0" algn="l">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The health of the business is determined by what you own, what you owe and if the business has any net worth..or anything leftover after everything is bought and paid for. </a:t>
            </a:r>
            <a:endParaRPr/>
          </a:p>
        </p:txBody>
      </p:sp>
      <p:sp>
        <p:nvSpPr>
          <p:cNvPr id="144" name="Google Shape;144;p6"/>
          <p:cNvSpPr txBox="1"/>
          <p:nvPr/>
        </p:nvSpPr>
        <p:spPr>
          <a:xfrm>
            <a:off x="1601788" y="4813300"/>
            <a:ext cx="5194300" cy="10318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400"/>
              <a:buFont typeface="Arial"/>
              <a:buNone/>
            </a:pPr>
            <a:r>
              <a:rPr b="1" lang="en-US" sz="1400">
                <a:solidFill>
                  <a:schemeClr val="lt1"/>
                </a:solidFill>
                <a:latin typeface="Open Sans SemiBold"/>
                <a:ea typeface="Open Sans SemiBold"/>
                <a:cs typeface="Open Sans SemiBold"/>
                <a:sym typeface="Open Sans SemiBold"/>
              </a:rPr>
              <a:t>Healthy business</a:t>
            </a:r>
            <a:endParaRPr/>
          </a:p>
          <a:p>
            <a:pPr indent="0" lvl="0" marL="0" marR="0" rtl="0" algn="l">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By paying attention to your accounts receivable turns, your debt repayment trends and what you are saving, you will see if you are thriving or not able to get off life support.  </a:t>
            </a:r>
            <a:endParaRPr/>
          </a:p>
        </p:txBody>
      </p:sp>
      <p:pic>
        <p:nvPicPr>
          <p:cNvPr id="145" name="Google Shape;145;p6"/>
          <p:cNvPicPr preferRelativeResize="0"/>
          <p:nvPr/>
        </p:nvPicPr>
        <p:blipFill rotWithShape="1">
          <a:blip r:embed="rId3">
            <a:alphaModFix/>
          </a:blip>
          <a:srcRect b="0" l="0" r="0" t="0"/>
          <a:stretch/>
        </p:blipFill>
        <p:spPr>
          <a:xfrm>
            <a:off x="916360" y="3817987"/>
            <a:ext cx="560881" cy="566977"/>
          </a:xfrm>
          <a:prstGeom prst="rect">
            <a:avLst/>
          </a:prstGeom>
          <a:noFill/>
          <a:ln>
            <a:noFill/>
          </a:ln>
        </p:spPr>
      </p:pic>
      <p:pic>
        <p:nvPicPr>
          <p:cNvPr id="146" name="Google Shape;146;p6"/>
          <p:cNvPicPr preferRelativeResize="0"/>
          <p:nvPr/>
        </p:nvPicPr>
        <p:blipFill rotWithShape="1">
          <a:blip r:embed="rId4">
            <a:alphaModFix/>
          </a:blip>
          <a:srcRect b="0" l="0" r="0" t="0"/>
          <a:stretch/>
        </p:blipFill>
        <p:spPr>
          <a:xfrm>
            <a:off x="916360" y="5045748"/>
            <a:ext cx="566977" cy="566977"/>
          </a:xfrm>
          <a:prstGeom prst="rect">
            <a:avLst/>
          </a:prstGeom>
          <a:noFill/>
          <a:ln>
            <a:noFill/>
          </a:ln>
        </p:spPr>
      </p:pic>
      <p:pic>
        <p:nvPicPr>
          <p:cNvPr id="147" name="Google Shape;147;p6"/>
          <p:cNvPicPr preferRelativeResize="0"/>
          <p:nvPr/>
        </p:nvPicPr>
        <p:blipFill rotWithShape="1">
          <a:blip r:embed="rId5">
            <a:alphaModFix/>
          </a:blip>
          <a:srcRect b="0" l="0" r="0" t="0"/>
          <a:stretch/>
        </p:blipFill>
        <p:spPr>
          <a:xfrm>
            <a:off x="7538039" y="5811"/>
            <a:ext cx="4653961" cy="49788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7"/>
          <p:cNvSpPr/>
          <p:nvPr/>
        </p:nvSpPr>
        <p:spPr>
          <a:xfrm>
            <a:off x="0" y="3250407"/>
            <a:ext cx="12192000" cy="3681412"/>
          </a:xfrm>
          <a:prstGeom prst="rect">
            <a:avLst/>
          </a:prstGeom>
          <a:solidFill>
            <a:srgbClr val="0E647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3" name="Google Shape;153;p7"/>
          <p:cNvSpPr txBox="1"/>
          <p:nvPr>
            <p:ph type="title"/>
          </p:nvPr>
        </p:nvSpPr>
        <p:spPr>
          <a:xfrm>
            <a:off x="838200" y="4413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Cash Flow Statement</a:t>
            </a:r>
            <a:endParaRPr/>
          </a:p>
        </p:txBody>
      </p:sp>
      <p:sp>
        <p:nvSpPr>
          <p:cNvPr id="154" name="Google Shape;154;p7"/>
          <p:cNvSpPr txBox="1"/>
          <p:nvPr>
            <p:ph idx="1" type="body"/>
          </p:nvPr>
        </p:nvSpPr>
        <p:spPr>
          <a:xfrm>
            <a:off x="0" y="1928813"/>
            <a:ext cx="6796088" cy="9271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50000"/>
              </a:lnSpc>
              <a:spcBef>
                <a:spcPts val="0"/>
              </a:spcBef>
              <a:spcAft>
                <a:spcPts val="0"/>
              </a:spcAft>
              <a:buClr>
                <a:schemeClr val="dk1"/>
              </a:buClr>
              <a:buSzPct val="100000"/>
              <a:buNone/>
            </a:pPr>
            <a:r>
              <a:rPr lang="en-US" sz="1600">
                <a:latin typeface="Oswald Light"/>
                <a:ea typeface="Oswald Light"/>
                <a:cs typeface="Oswald Light"/>
                <a:sym typeface="Oswald Light"/>
              </a:rPr>
              <a:t>Your cash flow statement shows you the inflows and outflows of cash during a set time period of time. Businesses with many transactions will track cash flow more quickly, while businesses with less transactions will be longer. </a:t>
            </a:r>
            <a:endParaRPr/>
          </a:p>
          <a:p>
            <a:pPr indent="0" lvl="0" marL="0" rtl="0" algn="l">
              <a:lnSpc>
                <a:spcPct val="150000"/>
              </a:lnSpc>
              <a:spcBef>
                <a:spcPts val="1000"/>
              </a:spcBef>
              <a:spcAft>
                <a:spcPts val="0"/>
              </a:spcAft>
              <a:buClr>
                <a:schemeClr val="dk1"/>
              </a:buClr>
              <a:buSzPct val="100000"/>
              <a:buNone/>
            </a:pPr>
            <a:r>
              <a:t/>
            </a:r>
            <a:endParaRPr sz="1600">
              <a:latin typeface="Oswald Light"/>
              <a:ea typeface="Oswald Light"/>
              <a:cs typeface="Oswald Light"/>
              <a:sym typeface="Oswald Light"/>
            </a:endParaRPr>
          </a:p>
          <a:p>
            <a:pPr indent="0" lvl="0" marL="0" rtl="0" algn="l">
              <a:lnSpc>
                <a:spcPct val="150000"/>
              </a:lnSpc>
              <a:spcBef>
                <a:spcPts val="1000"/>
              </a:spcBef>
              <a:spcAft>
                <a:spcPts val="0"/>
              </a:spcAft>
              <a:buClr>
                <a:schemeClr val="dk1"/>
              </a:buClr>
              <a:buSzPct val="100000"/>
              <a:buFont typeface="Arial"/>
              <a:buNone/>
            </a:pPr>
            <a:r>
              <a:t/>
            </a:r>
            <a:endParaRPr sz="1400">
              <a:latin typeface="Oswald Light"/>
              <a:ea typeface="Oswald Light"/>
              <a:cs typeface="Oswald Light"/>
              <a:sym typeface="Oswald Light"/>
            </a:endParaRPr>
          </a:p>
        </p:txBody>
      </p:sp>
      <p:sp>
        <p:nvSpPr>
          <p:cNvPr id="155" name="Google Shape;155;p7"/>
          <p:cNvSpPr/>
          <p:nvPr/>
        </p:nvSpPr>
        <p:spPr>
          <a:xfrm>
            <a:off x="6802438" y="6261100"/>
            <a:ext cx="4665662"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
        <p:nvSpPr>
          <p:cNvPr id="156" name="Google Shape;156;p7"/>
          <p:cNvSpPr txBox="1"/>
          <p:nvPr/>
        </p:nvSpPr>
        <p:spPr>
          <a:xfrm>
            <a:off x="1601788" y="3329781"/>
            <a:ext cx="5194300" cy="13835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Get In The Flow</a:t>
            </a:r>
            <a:endParaRPr/>
          </a:p>
          <a:p>
            <a:pPr indent="0" lvl="0" marL="0" marR="0" rtl="0" algn="l">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Y</a:t>
            </a:r>
            <a:r>
              <a:rPr lang="en-US" sz="1200">
                <a:solidFill>
                  <a:schemeClr val="lt1"/>
                </a:solidFill>
                <a:latin typeface="Oswald Light"/>
                <a:ea typeface="Oswald Light"/>
                <a:cs typeface="Oswald Light"/>
                <a:sym typeface="Oswald Light"/>
              </a:rPr>
              <a:t>our income statement helps you figure out your profitability and your balance sheet helps you figure out your value, your cash statement helps you figure out your liquidity. That is, it tells you how much cash you have readily available that you can use to fund the ongoing or unexpected operations of your business.</a:t>
            </a:r>
            <a:endParaRPr/>
          </a:p>
        </p:txBody>
      </p:sp>
      <p:sp>
        <p:nvSpPr>
          <p:cNvPr id="157" name="Google Shape;157;p7"/>
          <p:cNvSpPr txBox="1"/>
          <p:nvPr/>
        </p:nvSpPr>
        <p:spPr>
          <a:xfrm>
            <a:off x="1601788" y="5107782"/>
            <a:ext cx="5194300" cy="130889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400"/>
              <a:buFont typeface="Arial"/>
              <a:buNone/>
            </a:pPr>
            <a:r>
              <a:rPr b="1" lang="en-US" sz="1400">
                <a:solidFill>
                  <a:schemeClr val="lt1"/>
                </a:solidFill>
                <a:latin typeface="Oswald Light"/>
                <a:ea typeface="Oswald Light"/>
                <a:cs typeface="Oswald Light"/>
                <a:sym typeface="Oswald Light"/>
              </a:rPr>
              <a:t>Do you have enough?</a:t>
            </a:r>
            <a:endParaRPr/>
          </a:p>
          <a:p>
            <a:pPr indent="0" lvl="0" marL="0" marR="0" rtl="0" algn="l">
              <a:spcBef>
                <a:spcPts val="1000"/>
              </a:spcBef>
              <a:spcAft>
                <a:spcPts val="0"/>
              </a:spcAft>
              <a:buClr>
                <a:schemeClr val="lt1"/>
              </a:buClr>
              <a:buSzPts val="1400"/>
              <a:buFont typeface="Arial"/>
              <a:buNone/>
            </a:pPr>
            <a:r>
              <a:rPr lang="en-US" sz="1400">
                <a:solidFill>
                  <a:schemeClr val="lt1"/>
                </a:solidFill>
                <a:latin typeface="Oswald Light"/>
                <a:ea typeface="Oswald Light"/>
                <a:cs typeface="Oswald Light"/>
                <a:sym typeface="Oswald Light"/>
              </a:rPr>
              <a:t>Tracking cash flow will allow you to organize your accounts payable strategy to ensure you never draint he cash out of the business and that you don’t sit on too much. Cash makes more cash if used correctly. </a:t>
            </a:r>
            <a:endParaRPr/>
          </a:p>
        </p:txBody>
      </p:sp>
      <p:pic>
        <p:nvPicPr>
          <p:cNvPr id="158" name="Google Shape;158;p7"/>
          <p:cNvPicPr preferRelativeResize="0"/>
          <p:nvPr/>
        </p:nvPicPr>
        <p:blipFill rotWithShape="1">
          <a:blip r:embed="rId3">
            <a:alphaModFix/>
          </a:blip>
          <a:srcRect b="0" l="0" r="0" t="0"/>
          <a:stretch/>
        </p:blipFill>
        <p:spPr>
          <a:xfrm>
            <a:off x="7709311" y="-40988"/>
            <a:ext cx="4482689" cy="5992887"/>
          </a:xfrm>
          <a:prstGeom prst="rect">
            <a:avLst/>
          </a:prstGeom>
          <a:noFill/>
          <a:ln>
            <a:noFill/>
          </a:ln>
        </p:spPr>
      </p:pic>
      <p:pic>
        <p:nvPicPr>
          <p:cNvPr id="159" name="Google Shape;159;p7"/>
          <p:cNvPicPr preferRelativeResize="0"/>
          <p:nvPr/>
        </p:nvPicPr>
        <p:blipFill rotWithShape="1">
          <a:blip r:embed="rId4">
            <a:alphaModFix/>
          </a:blip>
          <a:srcRect b="0" l="0" r="0" t="0"/>
          <a:stretch/>
        </p:blipFill>
        <p:spPr>
          <a:xfrm>
            <a:off x="916360" y="3969534"/>
            <a:ext cx="566977" cy="566977"/>
          </a:xfrm>
          <a:prstGeom prst="rect">
            <a:avLst/>
          </a:prstGeom>
          <a:noFill/>
          <a:ln>
            <a:noFill/>
          </a:ln>
        </p:spPr>
      </p:pic>
      <p:pic>
        <p:nvPicPr>
          <p:cNvPr id="160" name="Google Shape;160;p7"/>
          <p:cNvPicPr preferRelativeResize="0"/>
          <p:nvPr/>
        </p:nvPicPr>
        <p:blipFill rotWithShape="1">
          <a:blip r:embed="rId5">
            <a:alphaModFix/>
          </a:blip>
          <a:srcRect b="0" l="0" r="0" t="0"/>
          <a:stretch/>
        </p:blipFill>
        <p:spPr>
          <a:xfrm>
            <a:off x="916359" y="5255638"/>
            <a:ext cx="566977" cy="5669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6472"/>
        </a:solidFill>
      </p:bgPr>
    </p:bg>
    <p:spTree>
      <p:nvGrpSpPr>
        <p:cNvPr id="164" name="Shape 164"/>
        <p:cNvGrpSpPr/>
        <p:nvPr/>
      </p:nvGrpSpPr>
      <p:grpSpPr>
        <a:xfrm>
          <a:off x="0" y="0"/>
          <a:ext cx="0" cy="0"/>
          <a:chOff x="0" y="0"/>
          <a:chExt cx="0" cy="0"/>
        </a:xfrm>
      </p:grpSpPr>
      <p:sp>
        <p:nvSpPr>
          <p:cNvPr id="165" name="Google Shape;165;p8"/>
          <p:cNvSpPr/>
          <p:nvPr/>
        </p:nvSpPr>
        <p:spPr>
          <a:xfrm>
            <a:off x="6802438" y="6261100"/>
            <a:ext cx="4665662"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lt1"/>
                </a:solidFill>
                <a:latin typeface="Oswald"/>
                <a:ea typeface="Oswald"/>
                <a:cs typeface="Oswald"/>
                <a:sym typeface="Oswald"/>
              </a:rPr>
              <a:t>WESTCENTER.ORG/STARTUP-MENDO</a:t>
            </a:r>
            <a:endParaRPr/>
          </a:p>
        </p:txBody>
      </p:sp>
      <p:sp>
        <p:nvSpPr>
          <p:cNvPr id="166" name="Google Shape;166;p8"/>
          <p:cNvSpPr txBox="1"/>
          <p:nvPr>
            <p:ph type="title"/>
          </p:nvPr>
        </p:nvSpPr>
        <p:spPr>
          <a:xfrm>
            <a:off x="0" y="442913"/>
            <a:ext cx="11353800" cy="13255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a:solidFill>
                  <a:schemeClr val="lt1"/>
                </a:solidFill>
                <a:latin typeface="Open Sans Light"/>
                <a:ea typeface="Open Sans Light"/>
                <a:cs typeface="Open Sans Light"/>
                <a:sym typeface="Open Sans Light"/>
              </a:rPr>
              <a:t>Budgeting For The Future</a:t>
            </a:r>
            <a:endParaRPr>
              <a:solidFill>
                <a:schemeClr val="lt1"/>
              </a:solidFill>
            </a:endParaRPr>
          </a:p>
        </p:txBody>
      </p:sp>
      <p:sp>
        <p:nvSpPr>
          <p:cNvPr id="167" name="Google Shape;167;p8"/>
          <p:cNvSpPr txBox="1"/>
          <p:nvPr>
            <p:ph idx="1" type="body"/>
          </p:nvPr>
        </p:nvSpPr>
        <p:spPr>
          <a:xfrm>
            <a:off x="838200" y="1634836"/>
            <a:ext cx="4224338" cy="461991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An Operational Budget forecasts your income and expenses in various categories on a monthly, quarterly, or annual basis. </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228600" lvl="0" marL="228600" rtl="0" algn="l">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Budgeting requires you to think about your basic objectives, policies, plans, systems, and resources on a regular basis.</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228600" lvl="0" marL="228600" rtl="0" algn="l">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It asks you to take this, coupled with the future goals you are trying to achieve and forecast a strategy for achieving those. </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228600" lvl="0" marL="228600" rtl="0" algn="l">
              <a:lnSpc>
                <a:spcPct val="90000"/>
              </a:lnSpc>
              <a:spcBef>
                <a:spcPts val="1000"/>
              </a:spcBef>
              <a:spcAft>
                <a:spcPts val="0"/>
              </a:spcAft>
              <a:buClr>
                <a:schemeClr val="lt1"/>
              </a:buClr>
              <a:buSzPts val="1600"/>
              <a:buChar char="•"/>
            </a:pPr>
            <a:r>
              <a:rPr lang="en-US" sz="1600">
                <a:solidFill>
                  <a:schemeClr val="lt1"/>
                </a:solidFill>
                <a:latin typeface="Oswald Light"/>
                <a:ea typeface="Oswald Light"/>
                <a:cs typeface="Oswald Light"/>
                <a:sym typeface="Oswald Light"/>
              </a:rPr>
              <a:t>It enables you and your employees to undertake a coordinated, comprehensive effort to achieve your near-term objectives on the path toward your Vision.</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0" lvl="0" marL="0" rtl="0" algn="l">
              <a:lnSpc>
                <a:spcPct val="90000"/>
              </a:lnSpc>
              <a:spcBef>
                <a:spcPts val="1000"/>
              </a:spcBef>
              <a:spcAft>
                <a:spcPts val="0"/>
              </a:spcAft>
              <a:buClr>
                <a:schemeClr val="dk1"/>
              </a:buClr>
              <a:buSzPts val="1600"/>
              <a:buNone/>
            </a:pPr>
            <a:r>
              <a:t/>
            </a:r>
            <a:endParaRPr sz="1600">
              <a:solidFill>
                <a:schemeClr val="lt1"/>
              </a:solidFill>
              <a:latin typeface="Oswald Light"/>
              <a:ea typeface="Oswald Light"/>
              <a:cs typeface="Oswald Light"/>
              <a:sym typeface="Oswald Light"/>
            </a:endParaRPr>
          </a:p>
          <a:p>
            <a:pPr indent="-127000" lvl="0" marL="228600" rtl="0" algn="l">
              <a:lnSpc>
                <a:spcPct val="90000"/>
              </a:lnSpc>
              <a:spcBef>
                <a:spcPts val="1000"/>
              </a:spcBef>
              <a:spcAft>
                <a:spcPts val="0"/>
              </a:spcAft>
              <a:buClr>
                <a:schemeClr val="dk1"/>
              </a:buClr>
              <a:buSzPts val="1600"/>
              <a:buNone/>
            </a:pPr>
            <a:r>
              <a:t/>
            </a:r>
            <a:endParaRPr sz="1600"/>
          </a:p>
        </p:txBody>
      </p:sp>
      <p:sp>
        <p:nvSpPr>
          <p:cNvPr id="168" name="Google Shape;168;p8"/>
          <p:cNvSpPr txBox="1"/>
          <p:nvPr/>
        </p:nvSpPr>
        <p:spPr>
          <a:xfrm>
            <a:off x="8054109" y="3620654"/>
            <a:ext cx="4137891" cy="2640445"/>
          </a:xfrm>
          <a:prstGeom prst="rect">
            <a:avLst/>
          </a:prstGeom>
          <a:solidFill>
            <a:srgbClr val="F7901D"/>
          </a:solidFill>
          <a:ln>
            <a:noFill/>
          </a:ln>
        </p:spPr>
        <p:txBody>
          <a:bodyPr anchorCtr="0" anchor="ctr" bIns="182875" lIns="182875" spcFirstLastPara="1" rIns="182875" wrap="square" tIns="182875">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Budgeting isn’t a one-time activity. You will go through planning and monitoring cycles on a regular basis. The steps below lay out the procedure that you will follow and explain who is responsible for each:</a:t>
            </a:r>
            <a:br>
              <a:rPr lang="en-US" sz="1400">
                <a:solidFill>
                  <a:schemeClr val="dk1"/>
                </a:solidFill>
                <a:latin typeface="Arial"/>
                <a:ea typeface="Arial"/>
                <a:cs typeface="Arial"/>
                <a:sym typeface="Arial"/>
              </a:rPr>
            </a:br>
            <a:br>
              <a:rPr lang="en-US" sz="1400">
                <a:solidFill>
                  <a:schemeClr val="dk1"/>
                </a:solidFill>
                <a:latin typeface="Arial"/>
                <a:ea typeface="Arial"/>
                <a:cs typeface="Arial"/>
                <a:sym typeface="Arial"/>
              </a:rPr>
            </a:b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1. Set up the budget process. </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2. Plan and forecast. </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3. Monitor and report. </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4. Review and manage. </a:t>
            </a:r>
            <a:endParaRPr sz="1400">
              <a:solidFill>
                <a:schemeClr val="lt1"/>
              </a:solidFill>
              <a:latin typeface="Oswald Light"/>
              <a:ea typeface="Oswald Light"/>
              <a:cs typeface="Oswald Light"/>
              <a:sym typeface="Oswald Light"/>
            </a:endParaRPr>
          </a:p>
        </p:txBody>
      </p:sp>
      <p:pic>
        <p:nvPicPr>
          <p:cNvPr id="169" name="Google Shape;169;p8"/>
          <p:cNvPicPr preferRelativeResize="0"/>
          <p:nvPr/>
        </p:nvPicPr>
        <p:blipFill rotWithShape="1">
          <a:blip r:embed="rId3">
            <a:alphaModFix/>
          </a:blip>
          <a:srcRect b="0" l="0" r="0" t="0"/>
          <a:stretch/>
        </p:blipFill>
        <p:spPr>
          <a:xfrm>
            <a:off x="7213601" y="0"/>
            <a:ext cx="4978399" cy="37549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9"/>
          <p:cNvSpPr/>
          <p:nvPr/>
        </p:nvSpPr>
        <p:spPr>
          <a:xfrm>
            <a:off x="6802438" y="6261100"/>
            <a:ext cx="4665662" cy="40005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rgbClr val="0E6472"/>
                </a:solidFill>
                <a:latin typeface="Oswald"/>
                <a:ea typeface="Oswald"/>
                <a:cs typeface="Oswald"/>
                <a:sym typeface="Oswald"/>
              </a:rPr>
              <a:t>WESTCENTER.ORG/STARTUP-MENDO</a:t>
            </a:r>
            <a:endParaRPr/>
          </a:p>
        </p:txBody>
      </p:sp>
      <p:sp>
        <p:nvSpPr>
          <p:cNvPr id="175" name="Google Shape;175;p9"/>
          <p:cNvSpPr txBox="1"/>
          <p:nvPr>
            <p:ph type="title"/>
          </p:nvPr>
        </p:nvSpPr>
        <p:spPr>
          <a:xfrm>
            <a:off x="5772727" y="400050"/>
            <a:ext cx="59944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lang="en-US">
                <a:solidFill>
                  <a:srgbClr val="0E6472"/>
                </a:solidFill>
                <a:latin typeface="Open Sans Light"/>
                <a:ea typeface="Open Sans Light"/>
                <a:cs typeface="Open Sans Light"/>
                <a:sym typeface="Open Sans Light"/>
              </a:rPr>
              <a:t>What Are You Using?</a:t>
            </a:r>
            <a:endParaRPr>
              <a:solidFill>
                <a:srgbClr val="0E6472"/>
              </a:solidFill>
            </a:endParaRPr>
          </a:p>
        </p:txBody>
      </p:sp>
      <p:sp>
        <p:nvSpPr>
          <p:cNvPr id="176" name="Google Shape;176;p9"/>
          <p:cNvSpPr txBox="1"/>
          <p:nvPr>
            <p:ph idx="1" type="body"/>
          </p:nvPr>
        </p:nvSpPr>
        <p:spPr>
          <a:xfrm>
            <a:off x="6273800" y="1978025"/>
            <a:ext cx="5080000" cy="4283075"/>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Clr>
                <a:srgbClr val="0E6472"/>
              </a:buClr>
              <a:buSzPts val="1600"/>
              <a:buFont typeface="Arial"/>
              <a:buAutoNum type="arabicPeriod"/>
            </a:pPr>
            <a:r>
              <a:rPr b="1" lang="en-US" sz="1600">
                <a:solidFill>
                  <a:srgbClr val="0E6472"/>
                </a:solidFill>
                <a:latin typeface="Open Sans SemiBold"/>
                <a:ea typeface="Open Sans SemiBold"/>
                <a:cs typeface="Open Sans SemiBold"/>
                <a:sym typeface="Open Sans SemiBold"/>
              </a:rPr>
              <a:t>Consider Your Needs and your Experience. </a:t>
            </a:r>
            <a:endParaRPr/>
          </a:p>
          <a:p>
            <a:pPr indent="-342900" lvl="0" marL="342900" rtl="0" algn="l">
              <a:lnSpc>
                <a:spcPct val="150000"/>
              </a:lnSpc>
              <a:spcBef>
                <a:spcPts val="1000"/>
              </a:spcBef>
              <a:spcAft>
                <a:spcPts val="0"/>
              </a:spcAft>
              <a:buClr>
                <a:srgbClr val="0E6472"/>
              </a:buClr>
              <a:buSzPts val="1600"/>
              <a:buFont typeface="Arial"/>
              <a:buAutoNum type="arabicPeriod"/>
            </a:pPr>
            <a:r>
              <a:rPr b="1" lang="en-US" sz="1600">
                <a:solidFill>
                  <a:srgbClr val="0E6472"/>
                </a:solidFill>
                <a:latin typeface="Open Sans SemiBold"/>
                <a:ea typeface="Open Sans SemiBold"/>
                <a:cs typeface="Open Sans SemiBold"/>
                <a:sym typeface="Open Sans SemiBold"/>
              </a:rPr>
              <a:t>Consider a Cloud Based Platform</a:t>
            </a:r>
            <a:endParaRPr/>
          </a:p>
          <a:p>
            <a:pPr indent="-342900" lvl="0" marL="342900" rtl="0" algn="l">
              <a:lnSpc>
                <a:spcPct val="150000"/>
              </a:lnSpc>
              <a:spcBef>
                <a:spcPts val="1000"/>
              </a:spcBef>
              <a:spcAft>
                <a:spcPts val="0"/>
              </a:spcAft>
              <a:buClr>
                <a:srgbClr val="0E6472"/>
              </a:buClr>
              <a:buSzPts val="1600"/>
              <a:buFont typeface="Arial"/>
              <a:buAutoNum type="arabicPeriod"/>
            </a:pPr>
            <a:r>
              <a:rPr b="1" lang="en-US" sz="1600">
                <a:solidFill>
                  <a:srgbClr val="0E6472"/>
                </a:solidFill>
                <a:latin typeface="Open Sans SemiBold"/>
                <a:ea typeface="Open Sans SemiBold"/>
                <a:cs typeface="Open Sans SemiBold"/>
                <a:sym typeface="Open Sans SemiBold"/>
              </a:rPr>
              <a:t>Consider Your Budget.</a:t>
            </a:r>
            <a:endParaRPr/>
          </a:p>
          <a:p>
            <a:pPr indent="-342900" lvl="0" marL="342900" rtl="0" algn="l">
              <a:lnSpc>
                <a:spcPct val="150000"/>
              </a:lnSpc>
              <a:spcBef>
                <a:spcPts val="1000"/>
              </a:spcBef>
              <a:spcAft>
                <a:spcPts val="0"/>
              </a:spcAft>
              <a:buClr>
                <a:srgbClr val="0E6472"/>
              </a:buClr>
              <a:buSzPts val="1600"/>
              <a:buFont typeface="Arial"/>
              <a:buAutoNum type="arabicPeriod"/>
            </a:pPr>
            <a:r>
              <a:rPr b="1" lang="en-US" sz="1600">
                <a:solidFill>
                  <a:srgbClr val="0E6472"/>
                </a:solidFill>
                <a:latin typeface="Open Sans SemiBold"/>
                <a:ea typeface="Open Sans SemiBold"/>
                <a:cs typeface="Open Sans SemiBold"/>
                <a:sym typeface="Open Sans SemiBold"/>
              </a:rPr>
              <a:t>Think about add on features. </a:t>
            </a:r>
            <a:endParaRPr/>
          </a:p>
          <a:p>
            <a:pPr indent="-342900" lvl="0" marL="342900" rtl="0" algn="l">
              <a:lnSpc>
                <a:spcPct val="150000"/>
              </a:lnSpc>
              <a:spcBef>
                <a:spcPts val="1000"/>
              </a:spcBef>
              <a:spcAft>
                <a:spcPts val="0"/>
              </a:spcAft>
              <a:buClr>
                <a:srgbClr val="0E6472"/>
              </a:buClr>
              <a:buSzPts val="1600"/>
              <a:buFont typeface="Arial"/>
              <a:buAutoNum type="arabicPeriod"/>
            </a:pPr>
            <a:r>
              <a:rPr b="1" lang="en-US" sz="1600">
                <a:solidFill>
                  <a:srgbClr val="0E6472"/>
                </a:solidFill>
                <a:latin typeface="Open Sans SemiBold"/>
                <a:ea typeface="Open Sans SemiBold"/>
                <a:cs typeface="Open Sans SemiBold"/>
                <a:sym typeface="Open Sans SemiBold"/>
              </a:rPr>
              <a:t>Ask Your Accountant.</a:t>
            </a:r>
            <a:endParaRPr/>
          </a:p>
          <a:p>
            <a:pPr indent="0" lvl="0" marL="0" rtl="0" algn="l">
              <a:lnSpc>
                <a:spcPct val="150000"/>
              </a:lnSpc>
              <a:spcBef>
                <a:spcPts val="1000"/>
              </a:spcBef>
              <a:spcAft>
                <a:spcPts val="0"/>
              </a:spcAft>
              <a:buClr>
                <a:srgbClr val="0E6472"/>
              </a:buClr>
              <a:buSzPts val="1600"/>
              <a:buFont typeface="Arial"/>
              <a:buNone/>
            </a:pPr>
            <a:r>
              <a:rPr b="1" lang="en-US" sz="1600">
                <a:solidFill>
                  <a:srgbClr val="0E6472"/>
                </a:solidFill>
                <a:latin typeface="Open Sans SemiBold"/>
                <a:ea typeface="Open Sans SemiBold"/>
                <a:cs typeface="Open Sans SemiBold"/>
                <a:sym typeface="Open Sans SemiBold"/>
              </a:rPr>
              <a:t>Systems Count</a:t>
            </a:r>
            <a:endParaRPr sz="1600">
              <a:solidFill>
                <a:srgbClr val="0E6472"/>
              </a:solidFill>
              <a:latin typeface="Oswald Light"/>
              <a:ea typeface="Oswald Light"/>
              <a:cs typeface="Oswald Light"/>
              <a:sym typeface="Oswald Light"/>
            </a:endParaRPr>
          </a:p>
          <a:p>
            <a:pPr indent="0" lvl="0" marL="0" rtl="0" algn="l">
              <a:lnSpc>
                <a:spcPct val="150000"/>
              </a:lnSpc>
              <a:spcBef>
                <a:spcPts val="1000"/>
              </a:spcBef>
              <a:spcAft>
                <a:spcPts val="0"/>
              </a:spcAft>
              <a:buClr>
                <a:schemeClr val="dk1"/>
              </a:buClr>
              <a:buSzPts val="1600"/>
              <a:buFont typeface="Arial"/>
              <a:buNone/>
            </a:pPr>
            <a:r>
              <a:rPr lang="en-US" sz="1600">
                <a:latin typeface="Oswald Light"/>
                <a:ea typeface="Oswald Light"/>
                <a:cs typeface="Oswald Light"/>
                <a:sym typeface="Oswald Light"/>
              </a:rPr>
              <a:t>Using accounting software will help you get and stayed organized. It will also force finance systems in your business to be created. Finance systems can show up in every area of your business. </a:t>
            </a:r>
            <a:endParaRPr/>
          </a:p>
        </p:txBody>
      </p:sp>
      <p:pic>
        <p:nvPicPr>
          <p:cNvPr id="177" name="Google Shape;177;p9"/>
          <p:cNvPicPr preferRelativeResize="0"/>
          <p:nvPr/>
        </p:nvPicPr>
        <p:blipFill rotWithShape="1">
          <a:blip r:embed="rId3">
            <a:alphaModFix/>
          </a:blip>
          <a:srcRect b="0" l="0" r="0" t="0"/>
          <a:stretch/>
        </p:blipFill>
        <p:spPr>
          <a:xfrm>
            <a:off x="210942" y="328300"/>
            <a:ext cx="5561785" cy="3712610"/>
          </a:xfrm>
          <a:prstGeom prst="rect">
            <a:avLst/>
          </a:prstGeom>
          <a:noFill/>
          <a:ln>
            <a:noFill/>
          </a:ln>
        </p:spPr>
      </p:pic>
      <p:pic>
        <p:nvPicPr>
          <p:cNvPr id="178" name="Google Shape;178;p9"/>
          <p:cNvPicPr preferRelativeResize="0"/>
          <p:nvPr/>
        </p:nvPicPr>
        <p:blipFill rotWithShape="1">
          <a:blip r:embed="rId4">
            <a:alphaModFix/>
          </a:blip>
          <a:srcRect b="0" l="0" r="0" t="0"/>
          <a:stretch/>
        </p:blipFill>
        <p:spPr>
          <a:xfrm>
            <a:off x="1608138" y="3643338"/>
            <a:ext cx="4665662" cy="31104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2021-08-30T16:37:12Z</dcterms:created>
  <dc:creator>Lisa Garza-Hillman</dc:creator>
</cp:coreProperties>
</file>