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58" r:id="rId3"/>
    <p:sldId id="262" r:id="rId4"/>
    <p:sldId id="257" r:id="rId5"/>
    <p:sldId id="261" r:id="rId6"/>
    <p:sldId id="267" r:id="rId7"/>
    <p:sldId id="259" r:id="rId8"/>
    <p:sldId id="260" r:id="rId9"/>
    <p:sldId id="263" r:id="rId10"/>
    <p:sldId id="269" r:id="rId11"/>
    <p:sldId id="268" r:id="rId12"/>
    <p:sldId id="270" r:id="rId13"/>
    <p:sldId id="271" r:id="rId14"/>
    <p:sldId id="272" r:id="rId15"/>
    <p:sldId id="273"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6472"/>
    <a:srgbClr val="F79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12"/>
    <p:restoredTop sz="96327"/>
  </p:normalViewPr>
  <p:slideViewPr>
    <p:cSldViewPr snapToGrid="0" snapToObjects="1">
      <p:cViewPr varScale="1">
        <p:scale>
          <a:sx n="83" d="100"/>
          <a:sy n="83" d="100"/>
        </p:scale>
        <p:origin x="85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1AC3FF-DF6E-4D61-AB32-99B93136A87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09B70BE-4F8D-49BF-A4CB-37900CDB636D}">
      <dgm:prSet/>
      <dgm:spPr/>
      <dgm:t>
        <a:bodyPr/>
        <a:lstStyle/>
        <a:p>
          <a:pPr>
            <a:lnSpc>
              <a:spcPct val="100000"/>
            </a:lnSpc>
          </a:pPr>
          <a:r>
            <a:rPr lang="en-US"/>
            <a:t>Follow Up</a:t>
          </a:r>
        </a:p>
      </dgm:t>
    </dgm:pt>
    <dgm:pt modelId="{C2C82494-A4CC-4779-99AB-A1C7F856BAB1}" type="parTrans" cxnId="{87282C65-8E47-4A0A-9B08-5C2BC9759C9F}">
      <dgm:prSet/>
      <dgm:spPr/>
      <dgm:t>
        <a:bodyPr/>
        <a:lstStyle/>
        <a:p>
          <a:endParaRPr lang="en-US"/>
        </a:p>
      </dgm:t>
    </dgm:pt>
    <dgm:pt modelId="{1726AE38-9B27-48B8-A3A8-796AA24EFFC0}" type="sibTrans" cxnId="{87282C65-8E47-4A0A-9B08-5C2BC9759C9F}">
      <dgm:prSet/>
      <dgm:spPr/>
      <dgm:t>
        <a:bodyPr/>
        <a:lstStyle/>
        <a:p>
          <a:pPr>
            <a:lnSpc>
              <a:spcPct val="100000"/>
            </a:lnSpc>
          </a:pPr>
          <a:endParaRPr lang="en-US"/>
        </a:p>
      </dgm:t>
    </dgm:pt>
    <dgm:pt modelId="{1F49E1FF-2E07-49FC-AF51-17066A7D6934}">
      <dgm:prSet/>
      <dgm:spPr/>
      <dgm:t>
        <a:bodyPr/>
        <a:lstStyle/>
        <a:p>
          <a:pPr>
            <a:lnSpc>
              <a:spcPct val="100000"/>
            </a:lnSpc>
          </a:pPr>
          <a:r>
            <a:rPr lang="en-US"/>
            <a:t>What is Customer Service? </a:t>
          </a:r>
        </a:p>
      </dgm:t>
    </dgm:pt>
    <dgm:pt modelId="{F31A3195-7BAF-40A0-9B6D-9790F94B8494}" type="parTrans" cxnId="{47A77FFD-0B36-45A6-8A65-D70EA4604628}">
      <dgm:prSet/>
      <dgm:spPr/>
      <dgm:t>
        <a:bodyPr/>
        <a:lstStyle/>
        <a:p>
          <a:endParaRPr lang="en-US"/>
        </a:p>
      </dgm:t>
    </dgm:pt>
    <dgm:pt modelId="{EC11826C-1B9F-4758-BF36-E85BD13D500D}" type="sibTrans" cxnId="{47A77FFD-0B36-45A6-8A65-D70EA4604628}">
      <dgm:prSet/>
      <dgm:spPr/>
      <dgm:t>
        <a:bodyPr/>
        <a:lstStyle/>
        <a:p>
          <a:pPr>
            <a:lnSpc>
              <a:spcPct val="100000"/>
            </a:lnSpc>
          </a:pPr>
          <a:endParaRPr lang="en-US"/>
        </a:p>
      </dgm:t>
    </dgm:pt>
    <dgm:pt modelId="{56F755DD-C6C3-44DA-AA12-1E52EC20FFE1}">
      <dgm:prSet/>
      <dgm:spPr/>
      <dgm:t>
        <a:bodyPr/>
        <a:lstStyle/>
        <a:p>
          <a:pPr>
            <a:lnSpc>
              <a:spcPct val="100000"/>
            </a:lnSpc>
          </a:pPr>
          <a:r>
            <a:rPr lang="en-US"/>
            <a:t>Tools for Building and Maintaining Excellent Customer Service</a:t>
          </a:r>
        </a:p>
      </dgm:t>
    </dgm:pt>
    <dgm:pt modelId="{671478F5-67FF-45BC-9011-39371ECF9E7C}" type="parTrans" cxnId="{47D4C429-C85A-4857-B9D1-7020DEAAC70C}">
      <dgm:prSet/>
      <dgm:spPr/>
      <dgm:t>
        <a:bodyPr/>
        <a:lstStyle/>
        <a:p>
          <a:endParaRPr lang="en-US"/>
        </a:p>
      </dgm:t>
    </dgm:pt>
    <dgm:pt modelId="{52369B59-8340-485D-AE32-C7C07D0D0CBB}" type="sibTrans" cxnId="{47D4C429-C85A-4857-B9D1-7020DEAAC70C}">
      <dgm:prSet/>
      <dgm:spPr/>
      <dgm:t>
        <a:bodyPr/>
        <a:lstStyle/>
        <a:p>
          <a:pPr>
            <a:lnSpc>
              <a:spcPct val="100000"/>
            </a:lnSpc>
          </a:pPr>
          <a:endParaRPr lang="en-US"/>
        </a:p>
      </dgm:t>
    </dgm:pt>
    <dgm:pt modelId="{E78DAACF-CEC4-4E43-9E0C-77B8DDE154EC}">
      <dgm:prSet/>
      <dgm:spPr/>
      <dgm:t>
        <a:bodyPr/>
        <a:lstStyle/>
        <a:p>
          <a:pPr>
            <a:lnSpc>
              <a:spcPct val="100000"/>
            </a:lnSpc>
          </a:pPr>
          <a:r>
            <a:rPr lang="en-US"/>
            <a:t>What is my brand and why should I care now? </a:t>
          </a:r>
        </a:p>
      </dgm:t>
    </dgm:pt>
    <dgm:pt modelId="{1B858D43-0860-452A-A64F-FC63FE4BE2B3}" type="parTrans" cxnId="{BA760D04-3721-4CF9-B9EB-D7D74EBDB383}">
      <dgm:prSet/>
      <dgm:spPr/>
      <dgm:t>
        <a:bodyPr/>
        <a:lstStyle/>
        <a:p>
          <a:endParaRPr lang="en-US"/>
        </a:p>
      </dgm:t>
    </dgm:pt>
    <dgm:pt modelId="{14072AA6-2F98-4364-B9E4-96B9AA593D3E}" type="sibTrans" cxnId="{BA760D04-3721-4CF9-B9EB-D7D74EBDB383}">
      <dgm:prSet/>
      <dgm:spPr/>
      <dgm:t>
        <a:bodyPr/>
        <a:lstStyle/>
        <a:p>
          <a:pPr>
            <a:lnSpc>
              <a:spcPct val="100000"/>
            </a:lnSpc>
          </a:pPr>
          <a:endParaRPr lang="en-US"/>
        </a:p>
      </dgm:t>
    </dgm:pt>
    <dgm:pt modelId="{082377F6-91CA-4F0A-A4F9-C4AB5A8F93DA}">
      <dgm:prSet/>
      <dgm:spPr/>
      <dgm:t>
        <a:bodyPr/>
        <a:lstStyle/>
        <a:p>
          <a:pPr>
            <a:lnSpc>
              <a:spcPct val="100000"/>
            </a:lnSpc>
          </a:pPr>
          <a:r>
            <a:rPr lang="en-US"/>
            <a:t>Let’s Formalize: Client Retention Programs that Work</a:t>
          </a:r>
        </a:p>
      </dgm:t>
    </dgm:pt>
    <dgm:pt modelId="{F8A3C5AA-D14A-4A51-9A36-BB572F34E5AF}" type="parTrans" cxnId="{26130AFF-7106-4BE0-9597-A23E887A44AF}">
      <dgm:prSet/>
      <dgm:spPr/>
      <dgm:t>
        <a:bodyPr/>
        <a:lstStyle/>
        <a:p>
          <a:endParaRPr lang="en-US"/>
        </a:p>
      </dgm:t>
    </dgm:pt>
    <dgm:pt modelId="{E11D34F7-5D04-49D0-8173-177364C8BA12}" type="sibTrans" cxnId="{26130AFF-7106-4BE0-9597-A23E887A44AF}">
      <dgm:prSet/>
      <dgm:spPr/>
      <dgm:t>
        <a:bodyPr/>
        <a:lstStyle/>
        <a:p>
          <a:pPr>
            <a:lnSpc>
              <a:spcPct val="100000"/>
            </a:lnSpc>
          </a:pPr>
          <a:endParaRPr lang="en-US"/>
        </a:p>
      </dgm:t>
    </dgm:pt>
    <dgm:pt modelId="{09B2E3DE-A553-4C64-B3FD-9FE4CD7C6585}">
      <dgm:prSet/>
      <dgm:spPr/>
      <dgm:t>
        <a:bodyPr/>
        <a:lstStyle/>
        <a:p>
          <a:pPr>
            <a:lnSpc>
              <a:spcPct val="100000"/>
            </a:lnSpc>
          </a:pPr>
          <a:r>
            <a:rPr lang="en-US"/>
            <a:t>Next Steps</a:t>
          </a:r>
        </a:p>
      </dgm:t>
    </dgm:pt>
    <dgm:pt modelId="{A5746275-E4C9-4626-BCA0-D414CB9931E4}" type="parTrans" cxnId="{DCE7F71B-FC3C-4B4E-91F4-8B339F1D4D8F}">
      <dgm:prSet/>
      <dgm:spPr/>
      <dgm:t>
        <a:bodyPr/>
        <a:lstStyle/>
        <a:p>
          <a:endParaRPr lang="en-US"/>
        </a:p>
      </dgm:t>
    </dgm:pt>
    <dgm:pt modelId="{99658933-8765-4BC9-ABBC-72834F7C8DA6}" type="sibTrans" cxnId="{DCE7F71B-FC3C-4B4E-91F4-8B339F1D4D8F}">
      <dgm:prSet/>
      <dgm:spPr/>
      <dgm:t>
        <a:bodyPr/>
        <a:lstStyle/>
        <a:p>
          <a:endParaRPr lang="en-US"/>
        </a:p>
      </dgm:t>
    </dgm:pt>
    <dgm:pt modelId="{6BCFE969-5652-4973-931B-6944A3098BE0}" type="pres">
      <dgm:prSet presAssocID="{611AC3FF-DF6E-4D61-AB32-99B93136A87A}" presName="root" presStyleCnt="0">
        <dgm:presLayoutVars>
          <dgm:dir/>
          <dgm:resizeHandles val="exact"/>
        </dgm:presLayoutVars>
      </dgm:prSet>
      <dgm:spPr/>
    </dgm:pt>
    <dgm:pt modelId="{EFD4AE56-C51D-4CF6-B4A4-EF3A80BEDBD0}" type="pres">
      <dgm:prSet presAssocID="{611AC3FF-DF6E-4D61-AB32-99B93136A87A}" presName="container" presStyleCnt="0">
        <dgm:presLayoutVars>
          <dgm:dir/>
          <dgm:resizeHandles val="exact"/>
        </dgm:presLayoutVars>
      </dgm:prSet>
      <dgm:spPr/>
    </dgm:pt>
    <dgm:pt modelId="{A493E6F9-340C-4716-B2AD-7004108E2862}" type="pres">
      <dgm:prSet presAssocID="{509B70BE-4F8D-49BF-A4CB-37900CDB636D}" presName="compNode" presStyleCnt="0"/>
      <dgm:spPr/>
    </dgm:pt>
    <dgm:pt modelId="{43249CB4-E2D1-41E5-82DE-A9FEEA7EB48C}" type="pres">
      <dgm:prSet presAssocID="{509B70BE-4F8D-49BF-A4CB-37900CDB636D}" presName="iconBgRect" presStyleLbl="bgShp" presStyleIdx="0" presStyleCnt="6"/>
      <dgm:spPr/>
    </dgm:pt>
    <dgm:pt modelId="{93480C9B-B1F0-4BBB-A98B-6E84C794D929}" type="pres">
      <dgm:prSet presAssocID="{509B70BE-4F8D-49BF-A4CB-37900CDB636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otprint"/>
        </a:ext>
      </dgm:extLst>
    </dgm:pt>
    <dgm:pt modelId="{B6C54612-BF02-459B-A50F-A3F6E15500FA}" type="pres">
      <dgm:prSet presAssocID="{509B70BE-4F8D-49BF-A4CB-37900CDB636D}" presName="spaceRect" presStyleCnt="0"/>
      <dgm:spPr/>
    </dgm:pt>
    <dgm:pt modelId="{C078F52C-2B96-4D6B-B652-416C04E09DC4}" type="pres">
      <dgm:prSet presAssocID="{509B70BE-4F8D-49BF-A4CB-37900CDB636D}" presName="textRect" presStyleLbl="revTx" presStyleIdx="0" presStyleCnt="6">
        <dgm:presLayoutVars>
          <dgm:chMax val="1"/>
          <dgm:chPref val="1"/>
        </dgm:presLayoutVars>
      </dgm:prSet>
      <dgm:spPr/>
    </dgm:pt>
    <dgm:pt modelId="{FADBB0E2-8713-436C-BE55-9D806CFCEC2F}" type="pres">
      <dgm:prSet presAssocID="{1726AE38-9B27-48B8-A3A8-796AA24EFFC0}" presName="sibTrans" presStyleLbl="sibTrans2D1" presStyleIdx="0" presStyleCnt="0"/>
      <dgm:spPr/>
    </dgm:pt>
    <dgm:pt modelId="{06A7E1CC-DF5B-4CD0-A1D9-5DA146D780FC}" type="pres">
      <dgm:prSet presAssocID="{1F49E1FF-2E07-49FC-AF51-17066A7D6934}" presName="compNode" presStyleCnt="0"/>
      <dgm:spPr/>
    </dgm:pt>
    <dgm:pt modelId="{CA71DF8A-C565-4F19-AF52-FB86B4274C52}" type="pres">
      <dgm:prSet presAssocID="{1F49E1FF-2E07-49FC-AF51-17066A7D6934}" presName="iconBgRect" presStyleLbl="bgShp" presStyleIdx="1" presStyleCnt="6"/>
      <dgm:spPr/>
    </dgm:pt>
    <dgm:pt modelId="{4F26E700-8F0C-4F32-8E0E-B307598DA9DA}" type="pres">
      <dgm:prSet presAssocID="{1F49E1FF-2E07-49FC-AF51-17066A7D693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l center"/>
        </a:ext>
      </dgm:extLst>
    </dgm:pt>
    <dgm:pt modelId="{2620BC24-60B8-433B-BEB2-3C319DB13E19}" type="pres">
      <dgm:prSet presAssocID="{1F49E1FF-2E07-49FC-AF51-17066A7D6934}" presName="spaceRect" presStyleCnt="0"/>
      <dgm:spPr/>
    </dgm:pt>
    <dgm:pt modelId="{1C5E8921-88EF-443F-B2C0-7953ADF9164E}" type="pres">
      <dgm:prSet presAssocID="{1F49E1FF-2E07-49FC-AF51-17066A7D6934}" presName="textRect" presStyleLbl="revTx" presStyleIdx="1" presStyleCnt="6">
        <dgm:presLayoutVars>
          <dgm:chMax val="1"/>
          <dgm:chPref val="1"/>
        </dgm:presLayoutVars>
      </dgm:prSet>
      <dgm:spPr/>
    </dgm:pt>
    <dgm:pt modelId="{01549B3C-C18D-4FE6-9D74-23680B8C03CF}" type="pres">
      <dgm:prSet presAssocID="{EC11826C-1B9F-4758-BF36-E85BD13D500D}" presName="sibTrans" presStyleLbl="sibTrans2D1" presStyleIdx="0" presStyleCnt="0"/>
      <dgm:spPr/>
    </dgm:pt>
    <dgm:pt modelId="{4605F371-43E6-4EB8-BB35-5BF3C575FBD4}" type="pres">
      <dgm:prSet presAssocID="{56F755DD-C6C3-44DA-AA12-1E52EC20FFE1}" presName="compNode" presStyleCnt="0"/>
      <dgm:spPr/>
    </dgm:pt>
    <dgm:pt modelId="{0AB53F02-44EF-4B73-80C0-2A172FBE66F2}" type="pres">
      <dgm:prSet presAssocID="{56F755DD-C6C3-44DA-AA12-1E52EC20FFE1}" presName="iconBgRect" presStyleLbl="bgShp" presStyleIdx="2" presStyleCnt="6"/>
      <dgm:spPr/>
    </dgm:pt>
    <dgm:pt modelId="{15067D02-58DC-4B9A-8491-517A74834342}" type="pres">
      <dgm:prSet presAssocID="{56F755DD-C6C3-44DA-AA12-1E52EC20FFE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A1AEE86C-1056-4326-B8F0-C6A97505E32F}" type="pres">
      <dgm:prSet presAssocID="{56F755DD-C6C3-44DA-AA12-1E52EC20FFE1}" presName="spaceRect" presStyleCnt="0"/>
      <dgm:spPr/>
    </dgm:pt>
    <dgm:pt modelId="{3971B112-DD55-41FD-A7F9-69B5A85BBBA8}" type="pres">
      <dgm:prSet presAssocID="{56F755DD-C6C3-44DA-AA12-1E52EC20FFE1}" presName="textRect" presStyleLbl="revTx" presStyleIdx="2" presStyleCnt="6">
        <dgm:presLayoutVars>
          <dgm:chMax val="1"/>
          <dgm:chPref val="1"/>
        </dgm:presLayoutVars>
      </dgm:prSet>
      <dgm:spPr/>
    </dgm:pt>
    <dgm:pt modelId="{E380009B-9C0E-45F6-A1FF-BC1F5914F494}" type="pres">
      <dgm:prSet presAssocID="{52369B59-8340-485D-AE32-C7C07D0D0CBB}" presName="sibTrans" presStyleLbl="sibTrans2D1" presStyleIdx="0" presStyleCnt="0"/>
      <dgm:spPr/>
    </dgm:pt>
    <dgm:pt modelId="{05B0F98B-7192-408B-AFFE-B05196E5A62B}" type="pres">
      <dgm:prSet presAssocID="{E78DAACF-CEC4-4E43-9E0C-77B8DDE154EC}" presName="compNode" presStyleCnt="0"/>
      <dgm:spPr/>
    </dgm:pt>
    <dgm:pt modelId="{C2A4178B-1A0D-4ED7-BEC8-99F0DE29E8F5}" type="pres">
      <dgm:prSet presAssocID="{E78DAACF-CEC4-4E43-9E0C-77B8DDE154EC}" presName="iconBgRect" presStyleLbl="bgShp" presStyleIdx="3" presStyleCnt="6"/>
      <dgm:spPr/>
    </dgm:pt>
    <dgm:pt modelId="{6CCC7048-D1F8-4642-8F96-92AA474448B7}" type="pres">
      <dgm:prSet presAssocID="{E78DAACF-CEC4-4E43-9E0C-77B8DDE154E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ustache Face with Solid Fill"/>
        </a:ext>
      </dgm:extLst>
    </dgm:pt>
    <dgm:pt modelId="{4979ED4F-75D7-46EC-9D47-DF888BFE27A8}" type="pres">
      <dgm:prSet presAssocID="{E78DAACF-CEC4-4E43-9E0C-77B8DDE154EC}" presName="spaceRect" presStyleCnt="0"/>
      <dgm:spPr/>
    </dgm:pt>
    <dgm:pt modelId="{E097422E-95AF-4542-BD79-8B1001A6566B}" type="pres">
      <dgm:prSet presAssocID="{E78DAACF-CEC4-4E43-9E0C-77B8DDE154EC}" presName="textRect" presStyleLbl="revTx" presStyleIdx="3" presStyleCnt="6">
        <dgm:presLayoutVars>
          <dgm:chMax val="1"/>
          <dgm:chPref val="1"/>
        </dgm:presLayoutVars>
      </dgm:prSet>
      <dgm:spPr/>
    </dgm:pt>
    <dgm:pt modelId="{DD0BC56D-1F6B-4E5D-8190-88FB3FC5B203}" type="pres">
      <dgm:prSet presAssocID="{14072AA6-2F98-4364-B9E4-96B9AA593D3E}" presName="sibTrans" presStyleLbl="sibTrans2D1" presStyleIdx="0" presStyleCnt="0"/>
      <dgm:spPr/>
    </dgm:pt>
    <dgm:pt modelId="{0DE1B97E-8818-4A53-BE15-F2ED80437349}" type="pres">
      <dgm:prSet presAssocID="{082377F6-91CA-4F0A-A4F9-C4AB5A8F93DA}" presName="compNode" presStyleCnt="0"/>
      <dgm:spPr/>
    </dgm:pt>
    <dgm:pt modelId="{E90F96CB-C528-4578-A5ED-88037E81C6BB}" type="pres">
      <dgm:prSet presAssocID="{082377F6-91CA-4F0A-A4F9-C4AB5A8F93DA}" presName="iconBgRect" presStyleLbl="bgShp" presStyleIdx="4" presStyleCnt="6"/>
      <dgm:spPr/>
    </dgm:pt>
    <dgm:pt modelId="{98B97425-BE73-47F0-AF90-6AAE9EBE6465}" type="pres">
      <dgm:prSet presAssocID="{082377F6-91CA-4F0A-A4F9-C4AB5A8F93D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ndshake"/>
        </a:ext>
      </dgm:extLst>
    </dgm:pt>
    <dgm:pt modelId="{5EE1F733-A28E-4ED9-AEA4-E500ECDEF678}" type="pres">
      <dgm:prSet presAssocID="{082377F6-91CA-4F0A-A4F9-C4AB5A8F93DA}" presName="spaceRect" presStyleCnt="0"/>
      <dgm:spPr/>
    </dgm:pt>
    <dgm:pt modelId="{4C7FB753-459F-4C8E-871A-4621BB1AD388}" type="pres">
      <dgm:prSet presAssocID="{082377F6-91CA-4F0A-A4F9-C4AB5A8F93DA}" presName="textRect" presStyleLbl="revTx" presStyleIdx="4" presStyleCnt="6">
        <dgm:presLayoutVars>
          <dgm:chMax val="1"/>
          <dgm:chPref val="1"/>
        </dgm:presLayoutVars>
      </dgm:prSet>
      <dgm:spPr/>
    </dgm:pt>
    <dgm:pt modelId="{21F801F3-1637-42A2-8D5A-22E2CECF3DBD}" type="pres">
      <dgm:prSet presAssocID="{E11D34F7-5D04-49D0-8173-177364C8BA12}" presName="sibTrans" presStyleLbl="sibTrans2D1" presStyleIdx="0" presStyleCnt="0"/>
      <dgm:spPr/>
    </dgm:pt>
    <dgm:pt modelId="{44FAF068-F320-4FAC-9B78-C89C13592417}" type="pres">
      <dgm:prSet presAssocID="{09B2E3DE-A553-4C64-B3FD-9FE4CD7C6585}" presName="compNode" presStyleCnt="0"/>
      <dgm:spPr/>
    </dgm:pt>
    <dgm:pt modelId="{3E5E134B-1A38-4BA3-8B30-638B0BBD6A9B}" type="pres">
      <dgm:prSet presAssocID="{09B2E3DE-A553-4C64-B3FD-9FE4CD7C6585}" presName="iconBgRect" presStyleLbl="bgShp" presStyleIdx="5" presStyleCnt="6"/>
      <dgm:spPr/>
    </dgm:pt>
    <dgm:pt modelId="{3A9F76A6-E774-4E67-9AC4-06D021ACBCCA}" type="pres">
      <dgm:prSet presAssocID="{09B2E3DE-A553-4C64-B3FD-9FE4CD7C658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mark"/>
        </a:ext>
      </dgm:extLst>
    </dgm:pt>
    <dgm:pt modelId="{1A04485E-4D92-41CC-ABCF-6F3662C969A2}" type="pres">
      <dgm:prSet presAssocID="{09B2E3DE-A553-4C64-B3FD-9FE4CD7C6585}" presName="spaceRect" presStyleCnt="0"/>
      <dgm:spPr/>
    </dgm:pt>
    <dgm:pt modelId="{AE3B9657-1E5F-49B3-8E7A-EB1603A65740}" type="pres">
      <dgm:prSet presAssocID="{09B2E3DE-A553-4C64-B3FD-9FE4CD7C6585}" presName="textRect" presStyleLbl="revTx" presStyleIdx="5" presStyleCnt="6">
        <dgm:presLayoutVars>
          <dgm:chMax val="1"/>
          <dgm:chPref val="1"/>
        </dgm:presLayoutVars>
      </dgm:prSet>
      <dgm:spPr/>
    </dgm:pt>
  </dgm:ptLst>
  <dgm:cxnLst>
    <dgm:cxn modelId="{BA760D04-3721-4CF9-B9EB-D7D74EBDB383}" srcId="{611AC3FF-DF6E-4D61-AB32-99B93136A87A}" destId="{E78DAACF-CEC4-4E43-9E0C-77B8DDE154EC}" srcOrd="3" destOrd="0" parTransId="{1B858D43-0860-452A-A64F-FC63FE4BE2B3}" sibTransId="{14072AA6-2F98-4364-B9E4-96B9AA593D3E}"/>
    <dgm:cxn modelId="{302A0B15-CB2D-4198-8AAD-F542375F68A2}" type="presOf" srcId="{EC11826C-1B9F-4758-BF36-E85BD13D500D}" destId="{01549B3C-C18D-4FE6-9D74-23680B8C03CF}" srcOrd="0" destOrd="0" presId="urn:microsoft.com/office/officeart/2018/2/layout/IconCircleList"/>
    <dgm:cxn modelId="{DCE7F71B-FC3C-4B4E-91F4-8B339F1D4D8F}" srcId="{611AC3FF-DF6E-4D61-AB32-99B93136A87A}" destId="{09B2E3DE-A553-4C64-B3FD-9FE4CD7C6585}" srcOrd="5" destOrd="0" parTransId="{A5746275-E4C9-4626-BCA0-D414CB9931E4}" sibTransId="{99658933-8765-4BC9-ABBC-72834F7C8DA6}"/>
    <dgm:cxn modelId="{47D4C429-C85A-4857-B9D1-7020DEAAC70C}" srcId="{611AC3FF-DF6E-4D61-AB32-99B93136A87A}" destId="{56F755DD-C6C3-44DA-AA12-1E52EC20FFE1}" srcOrd="2" destOrd="0" parTransId="{671478F5-67FF-45BC-9011-39371ECF9E7C}" sibTransId="{52369B59-8340-485D-AE32-C7C07D0D0CBB}"/>
    <dgm:cxn modelId="{F6A9AA5B-D200-482F-A583-E7895F5B4055}" type="presOf" srcId="{1F49E1FF-2E07-49FC-AF51-17066A7D6934}" destId="{1C5E8921-88EF-443F-B2C0-7953ADF9164E}" srcOrd="0" destOrd="0" presId="urn:microsoft.com/office/officeart/2018/2/layout/IconCircleList"/>
    <dgm:cxn modelId="{87282C65-8E47-4A0A-9B08-5C2BC9759C9F}" srcId="{611AC3FF-DF6E-4D61-AB32-99B93136A87A}" destId="{509B70BE-4F8D-49BF-A4CB-37900CDB636D}" srcOrd="0" destOrd="0" parTransId="{C2C82494-A4CC-4779-99AB-A1C7F856BAB1}" sibTransId="{1726AE38-9B27-48B8-A3A8-796AA24EFFC0}"/>
    <dgm:cxn modelId="{B071544A-1913-4216-A5C0-D483A99A313D}" type="presOf" srcId="{611AC3FF-DF6E-4D61-AB32-99B93136A87A}" destId="{6BCFE969-5652-4973-931B-6944A3098BE0}" srcOrd="0" destOrd="0" presId="urn:microsoft.com/office/officeart/2018/2/layout/IconCircleList"/>
    <dgm:cxn modelId="{48E90F70-AA3A-42B2-A514-640A3FFFE3E1}" type="presOf" srcId="{E11D34F7-5D04-49D0-8173-177364C8BA12}" destId="{21F801F3-1637-42A2-8D5A-22E2CECF3DBD}" srcOrd="0" destOrd="0" presId="urn:microsoft.com/office/officeart/2018/2/layout/IconCircleList"/>
    <dgm:cxn modelId="{72818087-3C02-4B1F-91D3-F6FB7787B55B}" type="presOf" srcId="{56F755DD-C6C3-44DA-AA12-1E52EC20FFE1}" destId="{3971B112-DD55-41FD-A7F9-69B5A85BBBA8}" srcOrd="0" destOrd="0" presId="urn:microsoft.com/office/officeart/2018/2/layout/IconCircleList"/>
    <dgm:cxn modelId="{280641AB-07E9-406A-9D03-754F06B7C3F7}" type="presOf" srcId="{09B2E3DE-A553-4C64-B3FD-9FE4CD7C6585}" destId="{AE3B9657-1E5F-49B3-8E7A-EB1603A65740}" srcOrd="0" destOrd="0" presId="urn:microsoft.com/office/officeart/2018/2/layout/IconCircleList"/>
    <dgm:cxn modelId="{641D56AB-B2CD-4688-9B93-A8F021A5A8E1}" type="presOf" srcId="{14072AA6-2F98-4364-B9E4-96B9AA593D3E}" destId="{DD0BC56D-1F6B-4E5D-8190-88FB3FC5B203}" srcOrd="0" destOrd="0" presId="urn:microsoft.com/office/officeart/2018/2/layout/IconCircleList"/>
    <dgm:cxn modelId="{D5DF83BA-BF92-4B3D-8CFC-3B4E201A0BBF}" type="presOf" srcId="{082377F6-91CA-4F0A-A4F9-C4AB5A8F93DA}" destId="{4C7FB753-459F-4C8E-871A-4621BB1AD388}" srcOrd="0" destOrd="0" presId="urn:microsoft.com/office/officeart/2018/2/layout/IconCircleList"/>
    <dgm:cxn modelId="{EAB8FFCE-B743-4E2B-B36C-13CA518CA396}" type="presOf" srcId="{1726AE38-9B27-48B8-A3A8-796AA24EFFC0}" destId="{FADBB0E2-8713-436C-BE55-9D806CFCEC2F}" srcOrd="0" destOrd="0" presId="urn:microsoft.com/office/officeart/2018/2/layout/IconCircleList"/>
    <dgm:cxn modelId="{FBECCBD5-BC3F-47A3-A234-23FF97A6B119}" type="presOf" srcId="{509B70BE-4F8D-49BF-A4CB-37900CDB636D}" destId="{C078F52C-2B96-4D6B-B652-416C04E09DC4}" srcOrd="0" destOrd="0" presId="urn:microsoft.com/office/officeart/2018/2/layout/IconCircleList"/>
    <dgm:cxn modelId="{009238FC-F9EB-4F67-994D-45B468A71B15}" type="presOf" srcId="{52369B59-8340-485D-AE32-C7C07D0D0CBB}" destId="{E380009B-9C0E-45F6-A1FF-BC1F5914F494}" srcOrd="0" destOrd="0" presId="urn:microsoft.com/office/officeart/2018/2/layout/IconCircleList"/>
    <dgm:cxn modelId="{47A77FFD-0B36-45A6-8A65-D70EA4604628}" srcId="{611AC3FF-DF6E-4D61-AB32-99B93136A87A}" destId="{1F49E1FF-2E07-49FC-AF51-17066A7D6934}" srcOrd="1" destOrd="0" parTransId="{F31A3195-7BAF-40A0-9B6D-9790F94B8494}" sibTransId="{EC11826C-1B9F-4758-BF36-E85BD13D500D}"/>
    <dgm:cxn modelId="{38162DFE-0B25-4D92-902D-A62C5D36F6CE}" type="presOf" srcId="{E78DAACF-CEC4-4E43-9E0C-77B8DDE154EC}" destId="{E097422E-95AF-4542-BD79-8B1001A6566B}" srcOrd="0" destOrd="0" presId="urn:microsoft.com/office/officeart/2018/2/layout/IconCircleList"/>
    <dgm:cxn modelId="{26130AFF-7106-4BE0-9597-A23E887A44AF}" srcId="{611AC3FF-DF6E-4D61-AB32-99B93136A87A}" destId="{082377F6-91CA-4F0A-A4F9-C4AB5A8F93DA}" srcOrd="4" destOrd="0" parTransId="{F8A3C5AA-D14A-4A51-9A36-BB572F34E5AF}" sibTransId="{E11D34F7-5D04-49D0-8173-177364C8BA12}"/>
    <dgm:cxn modelId="{A77A14B0-9C0D-4E08-B711-0B6AC3C2E8D4}" type="presParOf" srcId="{6BCFE969-5652-4973-931B-6944A3098BE0}" destId="{EFD4AE56-C51D-4CF6-B4A4-EF3A80BEDBD0}" srcOrd="0" destOrd="0" presId="urn:microsoft.com/office/officeart/2018/2/layout/IconCircleList"/>
    <dgm:cxn modelId="{76ABB91F-1AFC-4CD1-93B8-A9459E3D409F}" type="presParOf" srcId="{EFD4AE56-C51D-4CF6-B4A4-EF3A80BEDBD0}" destId="{A493E6F9-340C-4716-B2AD-7004108E2862}" srcOrd="0" destOrd="0" presId="urn:microsoft.com/office/officeart/2018/2/layout/IconCircleList"/>
    <dgm:cxn modelId="{9F914145-2F57-4E2D-AE4B-F4165830D349}" type="presParOf" srcId="{A493E6F9-340C-4716-B2AD-7004108E2862}" destId="{43249CB4-E2D1-41E5-82DE-A9FEEA7EB48C}" srcOrd="0" destOrd="0" presId="urn:microsoft.com/office/officeart/2018/2/layout/IconCircleList"/>
    <dgm:cxn modelId="{8CD941F8-F03E-46E8-A95C-C50C8BB0B237}" type="presParOf" srcId="{A493E6F9-340C-4716-B2AD-7004108E2862}" destId="{93480C9B-B1F0-4BBB-A98B-6E84C794D929}" srcOrd="1" destOrd="0" presId="urn:microsoft.com/office/officeart/2018/2/layout/IconCircleList"/>
    <dgm:cxn modelId="{E4A75A0B-1CB0-4634-9BE6-AB104B1DD30F}" type="presParOf" srcId="{A493E6F9-340C-4716-B2AD-7004108E2862}" destId="{B6C54612-BF02-459B-A50F-A3F6E15500FA}" srcOrd="2" destOrd="0" presId="urn:microsoft.com/office/officeart/2018/2/layout/IconCircleList"/>
    <dgm:cxn modelId="{C87A2356-1B12-46C8-BEF4-E3EE760AA213}" type="presParOf" srcId="{A493E6F9-340C-4716-B2AD-7004108E2862}" destId="{C078F52C-2B96-4D6B-B652-416C04E09DC4}" srcOrd="3" destOrd="0" presId="urn:microsoft.com/office/officeart/2018/2/layout/IconCircleList"/>
    <dgm:cxn modelId="{0E7FB126-DE6E-4716-96E4-83DDD102508F}" type="presParOf" srcId="{EFD4AE56-C51D-4CF6-B4A4-EF3A80BEDBD0}" destId="{FADBB0E2-8713-436C-BE55-9D806CFCEC2F}" srcOrd="1" destOrd="0" presId="urn:microsoft.com/office/officeart/2018/2/layout/IconCircleList"/>
    <dgm:cxn modelId="{FDE45C91-A3E1-4048-A98A-040E4EA5F7F7}" type="presParOf" srcId="{EFD4AE56-C51D-4CF6-B4A4-EF3A80BEDBD0}" destId="{06A7E1CC-DF5B-4CD0-A1D9-5DA146D780FC}" srcOrd="2" destOrd="0" presId="urn:microsoft.com/office/officeart/2018/2/layout/IconCircleList"/>
    <dgm:cxn modelId="{960544AA-97E5-4668-81BD-BA9AFC3A98F6}" type="presParOf" srcId="{06A7E1CC-DF5B-4CD0-A1D9-5DA146D780FC}" destId="{CA71DF8A-C565-4F19-AF52-FB86B4274C52}" srcOrd="0" destOrd="0" presId="urn:microsoft.com/office/officeart/2018/2/layout/IconCircleList"/>
    <dgm:cxn modelId="{2850D394-DA93-4983-B54A-35D760F1AF63}" type="presParOf" srcId="{06A7E1CC-DF5B-4CD0-A1D9-5DA146D780FC}" destId="{4F26E700-8F0C-4F32-8E0E-B307598DA9DA}" srcOrd="1" destOrd="0" presId="urn:microsoft.com/office/officeart/2018/2/layout/IconCircleList"/>
    <dgm:cxn modelId="{576EDAB5-E00F-42F6-9CAE-525600A74C0D}" type="presParOf" srcId="{06A7E1CC-DF5B-4CD0-A1D9-5DA146D780FC}" destId="{2620BC24-60B8-433B-BEB2-3C319DB13E19}" srcOrd="2" destOrd="0" presId="urn:microsoft.com/office/officeart/2018/2/layout/IconCircleList"/>
    <dgm:cxn modelId="{6CDF3FC8-1036-43DA-B197-604EF6011756}" type="presParOf" srcId="{06A7E1CC-DF5B-4CD0-A1D9-5DA146D780FC}" destId="{1C5E8921-88EF-443F-B2C0-7953ADF9164E}" srcOrd="3" destOrd="0" presId="urn:microsoft.com/office/officeart/2018/2/layout/IconCircleList"/>
    <dgm:cxn modelId="{5C45FBF7-FDD5-4CE2-97BB-03D12189F694}" type="presParOf" srcId="{EFD4AE56-C51D-4CF6-B4A4-EF3A80BEDBD0}" destId="{01549B3C-C18D-4FE6-9D74-23680B8C03CF}" srcOrd="3" destOrd="0" presId="urn:microsoft.com/office/officeart/2018/2/layout/IconCircleList"/>
    <dgm:cxn modelId="{CA472170-4420-4FAE-A27E-01B7EC54D00B}" type="presParOf" srcId="{EFD4AE56-C51D-4CF6-B4A4-EF3A80BEDBD0}" destId="{4605F371-43E6-4EB8-BB35-5BF3C575FBD4}" srcOrd="4" destOrd="0" presId="urn:microsoft.com/office/officeart/2018/2/layout/IconCircleList"/>
    <dgm:cxn modelId="{B9D5B896-36C1-446D-A37C-9302A1196441}" type="presParOf" srcId="{4605F371-43E6-4EB8-BB35-5BF3C575FBD4}" destId="{0AB53F02-44EF-4B73-80C0-2A172FBE66F2}" srcOrd="0" destOrd="0" presId="urn:microsoft.com/office/officeart/2018/2/layout/IconCircleList"/>
    <dgm:cxn modelId="{65D26FB9-D327-4DBD-8753-344ACC309110}" type="presParOf" srcId="{4605F371-43E6-4EB8-BB35-5BF3C575FBD4}" destId="{15067D02-58DC-4B9A-8491-517A74834342}" srcOrd="1" destOrd="0" presId="urn:microsoft.com/office/officeart/2018/2/layout/IconCircleList"/>
    <dgm:cxn modelId="{BBBBE653-E495-4884-8E08-6499DC22E309}" type="presParOf" srcId="{4605F371-43E6-4EB8-BB35-5BF3C575FBD4}" destId="{A1AEE86C-1056-4326-B8F0-C6A97505E32F}" srcOrd="2" destOrd="0" presId="urn:microsoft.com/office/officeart/2018/2/layout/IconCircleList"/>
    <dgm:cxn modelId="{B295E732-3302-48EB-B5CB-3E4832FAEF67}" type="presParOf" srcId="{4605F371-43E6-4EB8-BB35-5BF3C575FBD4}" destId="{3971B112-DD55-41FD-A7F9-69B5A85BBBA8}" srcOrd="3" destOrd="0" presId="urn:microsoft.com/office/officeart/2018/2/layout/IconCircleList"/>
    <dgm:cxn modelId="{45FA77C0-D988-4381-B7D1-F4CB95C3FCB5}" type="presParOf" srcId="{EFD4AE56-C51D-4CF6-B4A4-EF3A80BEDBD0}" destId="{E380009B-9C0E-45F6-A1FF-BC1F5914F494}" srcOrd="5" destOrd="0" presId="urn:microsoft.com/office/officeart/2018/2/layout/IconCircleList"/>
    <dgm:cxn modelId="{A0D943DB-5E49-4247-9C96-8C74673F3A70}" type="presParOf" srcId="{EFD4AE56-C51D-4CF6-B4A4-EF3A80BEDBD0}" destId="{05B0F98B-7192-408B-AFFE-B05196E5A62B}" srcOrd="6" destOrd="0" presId="urn:microsoft.com/office/officeart/2018/2/layout/IconCircleList"/>
    <dgm:cxn modelId="{CF97F4A2-F491-4A7D-9E13-22C8000922AA}" type="presParOf" srcId="{05B0F98B-7192-408B-AFFE-B05196E5A62B}" destId="{C2A4178B-1A0D-4ED7-BEC8-99F0DE29E8F5}" srcOrd="0" destOrd="0" presId="urn:microsoft.com/office/officeart/2018/2/layout/IconCircleList"/>
    <dgm:cxn modelId="{EF735E75-7453-4C76-945B-80C94FEAF112}" type="presParOf" srcId="{05B0F98B-7192-408B-AFFE-B05196E5A62B}" destId="{6CCC7048-D1F8-4642-8F96-92AA474448B7}" srcOrd="1" destOrd="0" presId="urn:microsoft.com/office/officeart/2018/2/layout/IconCircleList"/>
    <dgm:cxn modelId="{465D3CE6-65FD-4521-8892-C64D4E2D84FA}" type="presParOf" srcId="{05B0F98B-7192-408B-AFFE-B05196E5A62B}" destId="{4979ED4F-75D7-46EC-9D47-DF888BFE27A8}" srcOrd="2" destOrd="0" presId="urn:microsoft.com/office/officeart/2018/2/layout/IconCircleList"/>
    <dgm:cxn modelId="{988F11F8-ED79-4741-B971-10B6BB5CE78F}" type="presParOf" srcId="{05B0F98B-7192-408B-AFFE-B05196E5A62B}" destId="{E097422E-95AF-4542-BD79-8B1001A6566B}" srcOrd="3" destOrd="0" presId="urn:microsoft.com/office/officeart/2018/2/layout/IconCircleList"/>
    <dgm:cxn modelId="{AA4DF6EB-A6B8-486F-9825-C6E9F7E588D3}" type="presParOf" srcId="{EFD4AE56-C51D-4CF6-B4A4-EF3A80BEDBD0}" destId="{DD0BC56D-1F6B-4E5D-8190-88FB3FC5B203}" srcOrd="7" destOrd="0" presId="urn:microsoft.com/office/officeart/2018/2/layout/IconCircleList"/>
    <dgm:cxn modelId="{8E6B8F85-2C76-4DEF-B45E-80999A562A7F}" type="presParOf" srcId="{EFD4AE56-C51D-4CF6-B4A4-EF3A80BEDBD0}" destId="{0DE1B97E-8818-4A53-BE15-F2ED80437349}" srcOrd="8" destOrd="0" presId="urn:microsoft.com/office/officeart/2018/2/layout/IconCircleList"/>
    <dgm:cxn modelId="{F18E9548-82DD-49C2-9B75-C1E0E3B1EB3D}" type="presParOf" srcId="{0DE1B97E-8818-4A53-BE15-F2ED80437349}" destId="{E90F96CB-C528-4578-A5ED-88037E81C6BB}" srcOrd="0" destOrd="0" presId="urn:microsoft.com/office/officeart/2018/2/layout/IconCircleList"/>
    <dgm:cxn modelId="{E6F05FE5-873D-47F3-8922-94259ECDDA57}" type="presParOf" srcId="{0DE1B97E-8818-4A53-BE15-F2ED80437349}" destId="{98B97425-BE73-47F0-AF90-6AAE9EBE6465}" srcOrd="1" destOrd="0" presId="urn:microsoft.com/office/officeart/2018/2/layout/IconCircleList"/>
    <dgm:cxn modelId="{8D4E73E0-DD7D-4877-85E1-66DA0CB7DDC3}" type="presParOf" srcId="{0DE1B97E-8818-4A53-BE15-F2ED80437349}" destId="{5EE1F733-A28E-4ED9-AEA4-E500ECDEF678}" srcOrd="2" destOrd="0" presId="urn:microsoft.com/office/officeart/2018/2/layout/IconCircleList"/>
    <dgm:cxn modelId="{9D125442-B9A0-4164-89B3-5804FFDF2BDE}" type="presParOf" srcId="{0DE1B97E-8818-4A53-BE15-F2ED80437349}" destId="{4C7FB753-459F-4C8E-871A-4621BB1AD388}" srcOrd="3" destOrd="0" presId="urn:microsoft.com/office/officeart/2018/2/layout/IconCircleList"/>
    <dgm:cxn modelId="{9864699C-4290-4FC9-A0CF-718CF385F758}" type="presParOf" srcId="{EFD4AE56-C51D-4CF6-B4A4-EF3A80BEDBD0}" destId="{21F801F3-1637-42A2-8D5A-22E2CECF3DBD}" srcOrd="9" destOrd="0" presId="urn:microsoft.com/office/officeart/2018/2/layout/IconCircleList"/>
    <dgm:cxn modelId="{9FB3D66F-5567-4D4A-886B-8AC394C0C3B6}" type="presParOf" srcId="{EFD4AE56-C51D-4CF6-B4A4-EF3A80BEDBD0}" destId="{44FAF068-F320-4FAC-9B78-C89C13592417}" srcOrd="10" destOrd="0" presId="urn:microsoft.com/office/officeart/2018/2/layout/IconCircleList"/>
    <dgm:cxn modelId="{04C89884-4520-4686-B708-4BE160A0ACD5}" type="presParOf" srcId="{44FAF068-F320-4FAC-9B78-C89C13592417}" destId="{3E5E134B-1A38-4BA3-8B30-638B0BBD6A9B}" srcOrd="0" destOrd="0" presId="urn:microsoft.com/office/officeart/2018/2/layout/IconCircleList"/>
    <dgm:cxn modelId="{D1CCA191-A937-4AB7-A5C6-E966230CE2E2}" type="presParOf" srcId="{44FAF068-F320-4FAC-9B78-C89C13592417}" destId="{3A9F76A6-E774-4E67-9AC4-06D021ACBCCA}" srcOrd="1" destOrd="0" presId="urn:microsoft.com/office/officeart/2018/2/layout/IconCircleList"/>
    <dgm:cxn modelId="{2581E99C-8B5D-4735-BFE6-5739D72A4D03}" type="presParOf" srcId="{44FAF068-F320-4FAC-9B78-C89C13592417}" destId="{1A04485E-4D92-41CC-ABCF-6F3662C969A2}" srcOrd="2" destOrd="0" presId="urn:microsoft.com/office/officeart/2018/2/layout/IconCircleList"/>
    <dgm:cxn modelId="{6EAD206D-9417-4327-911B-678BCCB40E66}" type="presParOf" srcId="{44FAF068-F320-4FAC-9B78-C89C13592417}" destId="{AE3B9657-1E5F-49B3-8E7A-EB1603A6574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49CB4-E2D1-41E5-82DE-A9FEEA7EB48C}">
      <dsp:nvSpPr>
        <dsp:cNvPr id="0" name=""/>
        <dsp:cNvSpPr/>
      </dsp:nvSpPr>
      <dsp:spPr>
        <a:xfrm>
          <a:off x="722" y="686775"/>
          <a:ext cx="588853" cy="5888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480C9B-B1F0-4BBB-A98B-6E84C794D929}">
      <dsp:nvSpPr>
        <dsp:cNvPr id="0" name=""/>
        <dsp:cNvSpPr/>
      </dsp:nvSpPr>
      <dsp:spPr>
        <a:xfrm>
          <a:off x="124382" y="810434"/>
          <a:ext cx="341534" cy="3415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78F52C-2B96-4D6B-B652-416C04E09DC4}">
      <dsp:nvSpPr>
        <dsp:cNvPr id="0" name=""/>
        <dsp:cNvSpPr/>
      </dsp:nvSpPr>
      <dsp:spPr>
        <a:xfrm>
          <a:off x="715758" y="686775"/>
          <a:ext cx="1388010" cy="58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Follow Up</a:t>
          </a:r>
        </a:p>
      </dsp:txBody>
      <dsp:txXfrm>
        <a:off x="715758" y="686775"/>
        <a:ext cx="1388010" cy="588853"/>
      </dsp:txXfrm>
    </dsp:sp>
    <dsp:sp modelId="{CA71DF8A-C565-4F19-AF52-FB86B4274C52}">
      <dsp:nvSpPr>
        <dsp:cNvPr id="0" name=""/>
        <dsp:cNvSpPr/>
      </dsp:nvSpPr>
      <dsp:spPr>
        <a:xfrm>
          <a:off x="2345620" y="686775"/>
          <a:ext cx="588853" cy="5888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26E700-8F0C-4F32-8E0E-B307598DA9DA}">
      <dsp:nvSpPr>
        <dsp:cNvPr id="0" name=""/>
        <dsp:cNvSpPr/>
      </dsp:nvSpPr>
      <dsp:spPr>
        <a:xfrm>
          <a:off x="2469279" y="810434"/>
          <a:ext cx="341534" cy="3415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5E8921-88EF-443F-B2C0-7953ADF9164E}">
      <dsp:nvSpPr>
        <dsp:cNvPr id="0" name=""/>
        <dsp:cNvSpPr/>
      </dsp:nvSpPr>
      <dsp:spPr>
        <a:xfrm>
          <a:off x="3060656" y="686775"/>
          <a:ext cx="1388010" cy="58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What is Customer Service? </a:t>
          </a:r>
        </a:p>
      </dsp:txBody>
      <dsp:txXfrm>
        <a:off x="3060656" y="686775"/>
        <a:ext cx="1388010" cy="588853"/>
      </dsp:txXfrm>
    </dsp:sp>
    <dsp:sp modelId="{0AB53F02-44EF-4B73-80C0-2A172FBE66F2}">
      <dsp:nvSpPr>
        <dsp:cNvPr id="0" name=""/>
        <dsp:cNvSpPr/>
      </dsp:nvSpPr>
      <dsp:spPr>
        <a:xfrm>
          <a:off x="722" y="2052565"/>
          <a:ext cx="588853" cy="5888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67D02-58DC-4B9A-8491-517A74834342}">
      <dsp:nvSpPr>
        <dsp:cNvPr id="0" name=""/>
        <dsp:cNvSpPr/>
      </dsp:nvSpPr>
      <dsp:spPr>
        <a:xfrm>
          <a:off x="124382" y="2176225"/>
          <a:ext cx="341534" cy="3415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71B112-DD55-41FD-A7F9-69B5A85BBBA8}">
      <dsp:nvSpPr>
        <dsp:cNvPr id="0" name=""/>
        <dsp:cNvSpPr/>
      </dsp:nvSpPr>
      <dsp:spPr>
        <a:xfrm>
          <a:off x="715758" y="2052565"/>
          <a:ext cx="1388010" cy="58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Tools for Building and Maintaining Excellent Customer Service</a:t>
          </a:r>
        </a:p>
      </dsp:txBody>
      <dsp:txXfrm>
        <a:off x="715758" y="2052565"/>
        <a:ext cx="1388010" cy="588853"/>
      </dsp:txXfrm>
    </dsp:sp>
    <dsp:sp modelId="{C2A4178B-1A0D-4ED7-BEC8-99F0DE29E8F5}">
      <dsp:nvSpPr>
        <dsp:cNvPr id="0" name=""/>
        <dsp:cNvSpPr/>
      </dsp:nvSpPr>
      <dsp:spPr>
        <a:xfrm>
          <a:off x="2345620" y="2052565"/>
          <a:ext cx="588853" cy="5888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CC7048-D1F8-4642-8F96-92AA474448B7}">
      <dsp:nvSpPr>
        <dsp:cNvPr id="0" name=""/>
        <dsp:cNvSpPr/>
      </dsp:nvSpPr>
      <dsp:spPr>
        <a:xfrm>
          <a:off x="2469279" y="2176225"/>
          <a:ext cx="341534" cy="3415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97422E-95AF-4542-BD79-8B1001A6566B}">
      <dsp:nvSpPr>
        <dsp:cNvPr id="0" name=""/>
        <dsp:cNvSpPr/>
      </dsp:nvSpPr>
      <dsp:spPr>
        <a:xfrm>
          <a:off x="3060656" y="2052565"/>
          <a:ext cx="1388010" cy="58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What is my brand and why should I care now? </a:t>
          </a:r>
        </a:p>
      </dsp:txBody>
      <dsp:txXfrm>
        <a:off x="3060656" y="2052565"/>
        <a:ext cx="1388010" cy="588853"/>
      </dsp:txXfrm>
    </dsp:sp>
    <dsp:sp modelId="{E90F96CB-C528-4578-A5ED-88037E81C6BB}">
      <dsp:nvSpPr>
        <dsp:cNvPr id="0" name=""/>
        <dsp:cNvSpPr/>
      </dsp:nvSpPr>
      <dsp:spPr>
        <a:xfrm>
          <a:off x="722" y="3418356"/>
          <a:ext cx="588853" cy="5888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97425-BE73-47F0-AF90-6AAE9EBE6465}">
      <dsp:nvSpPr>
        <dsp:cNvPr id="0" name=""/>
        <dsp:cNvSpPr/>
      </dsp:nvSpPr>
      <dsp:spPr>
        <a:xfrm>
          <a:off x="124382" y="3542015"/>
          <a:ext cx="341534" cy="3415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7FB753-459F-4C8E-871A-4621BB1AD388}">
      <dsp:nvSpPr>
        <dsp:cNvPr id="0" name=""/>
        <dsp:cNvSpPr/>
      </dsp:nvSpPr>
      <dsp:spPr>
        <a:xfrm>
          <a:off x="715758" y="3418356"/>
          <a:ext cx="1388010" cy="58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Let’s Formalize: Client Retention Programs that Work</a:t>
          </a:r>
        </a:p>
      </dsp:txBody>
      <dsp:txXfrm>
        <a:off x="715758" y="3418356"/>
        <a:ext cx="1388010" cy="588853"/>
      </dsp:txXfrm>
    </dsp:sp>
    <dsp:sp modelId="{3E5E134B-1A38-4BA3-8B30-638B0BBD6A9B}">
      <dsp:nvSpPr>
        <dsp:cNvPr id="0" name=""/>
        <dsp:cNvSpPr/>
      </dsp:nvSpPr>
      <dsp:spPr>
        <a:xfrm>
          <a:off x="2345620" y="3418356"/>
          <a:ext cx="588853" cy="5888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9F76A6-E774-4E67-9AC4-06D021ACBCCA}">
      <dsp:nvSpPr>
        <dsp:cNvPr id="0" name=""/>
        <dsp:cNvSpPr/>
      </dsp:nvSpPr>
      <dsp:spPr>
        <a:xfrm>
          <a:off x="2469279" y="3542015"/>
          <a:ext cx="341534" cy="34153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3B9657-1E5F-49B3-8E7A-EB1603A65740}">
      <dsp:nvSpPr>
        <dsp:cNvPr id="0" name=""/>
        <dsp:cNvSpPr/>
      </dsp:nvSpPr>
      <dsp:spPr>
        <a:xfrm>
          <a:off x="3060656" y="3418356"/>
          <a:ext cx="1388010" cy="58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Next Steps</a:t>
          </a:r>
        </a:p>
      </dsp:txBody>
      <dsp:txXfrm>
        <a:off x="3060656" y="3418356"/>
        <a:ext cx="1388010" cy="58885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0D8E40-5CBC-874B-8E96-169F72C58E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StartUp Mendocino</a:t>
            </a:r>
          </a:p>
        </p:txBody>
      </p:sp>
      <p:sp>
        <p:nvSpPr>
          <p:cNvPr id="3" name="Date Placeholder 2">
            <a:extLst>
              <a:ext uri="{FF2B5EF4-FFF2-40B4-BE49-F238E27FC236}">
                <a16:creationId xmlns:a16="http://schemas.microsoft.com/office/drawing/2014/main" id="{18853777-E33D-E74C-A976-FC6A2F3DA0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A7D1CE-0915-8045-92BA-74E1A7C83365}" type="datetimeFigureOut">
              <a:rPr lang="en-US" smtClean="0"/>
              <a:t>3/17/2024</a:t>
            </a:fld>
            <a:endParaRPr lang="en-US"/>
          </a:p>
        </p:txBody>
      </p:sp>
      <p:sp>
        <p:nvSpPr>
          <p:cNvPr id="4" name="Footer Placeholder 3">
            <a:extLst>
              <a:ext uri="{FF2B5EF4-FFF2-40B4-BE49-F238E27FC236}">
                <a16:creationId xmlns:a16="http://schemas.microsoft.com/office/drawing/2014/main" id="{98A27713-E4FB-B640-9E25-AC5C572C96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74A253-5F9B-9A45-BE2C-E8358E721C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0F1A3F-70FE-3A40-A156-123195223939}" type="slidenum">
              <a:rPr lang="en-US" smtClean="0"/>
              <a:t>‹#›</a:t>
            </a:fld>
            <a:endParaRPr lang="en-US"/>
          </a:p>
        </p:txBody>
      </p:sp>
    </p:spTree>
    <p:extLst>
      <p:ext uri="{BB962C8B-B14F-4D97-AF65-F5344CB8AC3E}">
        <p14:creationId xmlns:p14="http://schemas.microsoft.com/office/powerpoint/2010/main" val="333114356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StartUp Mendocino</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04196-847F-9948-A13A-3070EE96DE73}"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C3BD5D-5AB3-9C47-BAA2-D587ECC455D2}" type="slidenum">
              <a:rPr lang="en-US" smtClean="0"/>
              <a:t>‹#›</a:t>
            </a:fld>
            <a:endParaRPr lang="en-US"/>
          </a:p>
        </p:txBody>
      </p:sp>
    </p:spTree>
    <p:extLst>
      <p:ext uri="{BB962C8B-B14F-4D97-AF65-F5344CB8AC3E}">
        <p14:creationId xmlns:p14="http://schemas.microsoft.com/office/powerpoint/2010/main" val="47047848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6FAC-5ADA-004B-BA8B-2528544E6A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FEA0C3-1387-8749-B661-2DC1AF149B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920671-9B35-FF4E-92F8-237FC56648AA}"/>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5" name="Footer Placeholder 4">
            <a:extLst>
              <a:ext uri="{FF2B5EF4-FFF2-40B4-BE49-F238E27FC236}">
                <a16:creationId xmlns:a16="http://schemas.microsoft.com/office/drawing/2014/main" id="{B2A30D6E-7563-A84D-BE6F-27CEEEC86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81103-14C6-F946-ADCE-FD886CE78C41}"/>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3477706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ADA6-9090-DA4C-BF0F-A147749B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748CD1-6335-AE40-B538-D13C73F13B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767C6-E6FD-C841-A904-42227F4A4B5D}"/>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5" name="Footer Placeholder 4">
            <a:extLst>
              <a:ext uri="{FF2B5EF4-FFF2-40B4-BE49-F238E27FC236}">
                <a16:creationId xmlns:a16="http://schemas.microsoft.com/office/drawing/2014/main" id="{DA9F86F2-AE82-784B-AAB7-DD94A2D4F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9D568-E7C4-D144-B70F-415CA9AF4BF7}"/>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3722835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6A4019-9CA0-D543-86F0-C7B8458995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1E2C6C-1552-7942-804A-E30C36287B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4B052-D4EC-774D-A29F-F10E11CBC72D}"/>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5" name="Footer Placeholder 4">
            <a:extLst>
              <a:ext uri="{FF2B5EF4-FFF2-40B4-BE49-F238E27FC236}">
                <a16:creationId xmlns:a16="http://schemas.microsoft.com/office/drawing/2014/main" id="{E878791A-A721-8346-8ED4-2C95AE6B9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5736B-B737-2846-BBC9-EC4641DEFF59}"/>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42262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BE2C-A665-4D4C-8762-F0CC05118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6D8C6-8F8C-6342-A217-D5C4FD2B7B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48567-365B-E847-AAA1-D980B2B1EE23}"/>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5" name="Footer Placeholder 4">
            <a:extLst>
              <a:ext uri="{FF2B5EF4-FFF2-40B4-BE49-F238E27FC236}">
                <a16:creationId xmlns:a16="http://schemas.microsoft.com/office/drawing/2014/main" id="{60C835A9-3CBD-0E40-A67B-CCF20E089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A33C2-65C2-4C48-A6CE-B15DB175FF28}"/>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2989925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94E37-C25E-A749-ADF6-AF12821032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505F3-5A39-464B-9E7D-50DB4434CE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439EF8-CC21-A64B-B681-B4001B79F7EA}"/>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5" name="Footer Placeholder 4">
            <a:extLst>
              <a:ext uri="{FF2B5EF4-FFF2-40B4-BE49-F238E27FC236}">
                <a16:creationId xmlns:a16="http://schemas.microsoft.com/office/drawing/2014/main" id="{61DAE17F-ED49-B345-A1DA-711215FAC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2DA40-CBB6-E04C-954F-701387A8FC59}"/>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882257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B9E0-A2D6-F847-8887-9D043B77A4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C5DBB7-614F-0C46-9A7E-3486F6E792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EB7FA4-729B-CF48-87B7-39107C51B4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3BD8EE-42D2-574E-9E3A-2D456FE2B52F}"/>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6" name="Footer Placeholder 5">
            <a:extLst>
              <a:ext uri="{FF2B5EF4-FFF2-40B4-BE49-F238E27FC236}">
                <a16:creationId xmlns:a16="http://schemas.microsoft.com/office/drawing/2014/main" id="{5B8E6A5F-70B2-354D-9D76-2C5DB49BC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C7456-44F5-D94F-B43D-25341E9E1F8B}"/>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246533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79EF-8B68-C341-80D2-BAE5A5B28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DB135E-1C26-0949-A945-A05F13616E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957A5-9AC3-2B4A-88BC-0C30D4A530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A10489-53DB-8B4F-A745-7AD979416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8683E-9279-0C4E-BEB2-2874A6713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C05FA-CD14-7A48-8D35-021908BC5DB0}"/>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8" name="Footer Placeholder 7">
            <a:extLst>
              <a:ext uri="{FF2B5EF4-FFF2-40B4-BE49-F238E27FC236}">
                <a16:creationId xmlns:a16="http://schemas.microsoft.com/office/drawing/2014/main" id="{BCA5943A-32A4-FA4D-8A0A-4FD7D1EFD0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F9A91E-81DE-0644-AE56-09959ABC67BA}"/>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10271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9DFA-1E45-9A43-9675-DFFFEBE13E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25BEA0-BCEF-E246-ADAE-A6F3847EBC9B}"/>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4" name="Footer Placeholder 3">
            <a:extLst>
              <a:ext uri="{FF2B5EF4-FFF2-40B4-BE49-F238E27FC236}">
                <a16:creationId xmlns:a16="http://schemas.microsoft.com/office/drawing/2014/main" id="{C2A95EF3-EC11-8540-A41A-7878E780E6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D4302D-8AB0-484F-A94C-C667F4E63222}"/>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3116358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0C8F2-C078-4B4A-BD34-42C2FDCAF286}"/>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3" name="Footer Placeholder 2">
            <a:extLst>
              <a:ext uri="{FF2B5EF4-FFF2-40B4-BE49-F238E27FC236}">
                <a16:creationId xmlns:a16="http://schemas.microsoft.com/office/drawing/2014/main" id="{2E1F6CD9-8831-9C42-863C-1391739480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ABB9DA-0353-904F-8AB8-98AA4E988BCB}"/>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1444825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07EA-EE73-2D49-9D0C-391952D90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A3F646-6D3E-0541-9891-9D12D3ABE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3F3FC-B6D4-0447-890A-38E7C2439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58D084-3489-B943-A0A3-C03560946335}"/>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6" name="Footer Placeholder 5">
            <a:extLst>
              <a:ext uri="{FF2B5EF4-FFF2-40B4-BE49-F238E27FC236}">
                <a16:creationId xmlns:a16="http://schemas.microsoft.com/office/drawing/2014/main" id="{D756C034-62AB-2E45-B4AB-EBE79A911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78A30-52DB-F64B-BC32-BC97581F5D12}"/>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16794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56D42-32EF-A54F-8C9C-906B098960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101F24-D607-F84B-84CA-7D17278391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C379F1-C1F8-AD49-A08D-3CA70FC25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8702DF-A9B6-5848-B219-44419DC768CF}"/>
              </a:ext>
            </a:extLst>
          </p:cNvPr>
          <p:cNvSpPr>
            <a:spLocks noGrp="1"/>
          </p:cNvSpPr>
          <p:nvPr>
            <p:ph type="dt" sz="half" idx="10"/>
          </p:nvPr>
        </p:nvSpPr>
        <p:spPr/>
        <p:txBody>
          <a:bodyPr/>
          <a:lstStyle/>
          <a:p>
            <a:fld id="{658F966F-493A-5A47-AC2F-F1DDE697FD95}" type="datetimeFigureOut">
              <a:rPr lang="en-US" smtClean="0"/>
              <a:t>3/17/2024</a:t>
            </a:fld>
            <a:endParaRPr lang="en-US"/>
          </a:p>
        </p:txBody>
      </p:sp>
      <p:sp>
        <p:nvSpPr>
          <p:cNvPr id="6" name="Footer Placeholder 5">
            <a:extLst>
              <a:ext uri="{FF2B5EF4-FFF2-40B4-BE49-F238E27FC236}">
                <a16:creationId xmlns:a16="http://schemas.microsoft.com/office/drawing/2014/main" id="{25FCB1BB-8F7B-0148-B79A-2CDFBABF4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ED234-11D2-F84C-BACE-FC42E99AA222}"/>
              </a:ext>
            </a:extLst>
          </p:cNvPr>
          <p:cNvSpPr>
            <a:spLocks noGrp="1"/>
          </p:cNvSpPr>
          <p:nvPr>
            <p:ph type="sldNum" sz="quarter" idx="12"/>
          </p:nvPr>
        </p:nvSpPr>
        <p:spPr/>
        <p:txBody>
          <a:bodyPr/>
          <a:lstStyle/>
          <a:p>
            <a:fld id="{F1835345-BFC6-9B47-8D08-3F156FA928DA}" type="slidenum">
              <a:rPr lang="en-US" smtClean="0"/>
              <a:t>‹#›</a:t>
            </a:fld>
            <a:endParaRPr lang="en-US"/>
          </a:p>
        </p:txBody>
      </p:sp>
    </p:spTree>
    <p:extLst>
      <p:ext uri="{BB962C8B-B14F-4D97-AF65-F5344CB8AC3E}">
        <p14:creationId xmlns:p14="http://schemas.microsoft.com/office/powerpoint/2010/main" val="728189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6880D-C0CF-4E41-A1D6-F14A1EF4AF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DFC75F-A981-124C-A43F-96EC5E4FF1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40B46-CE26-4D41-82D1-E53C5D752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F966F-493A-5A47-AC2F-F1DDE697FD95}" type="datetimeFigureOut">
              <a:rPr lang="en-US" smtClean="0"/>
              <a:t>3/17/2024</a:t>
            </a:fld>
            <a:endParaRPr lang="en-US"/>
          </a:p>
        </p:txBody>
      </p:sp>
      <p:sp>
        <p:nvSpPr>
          <p:cNvPr id="5" name="Footer Placeholder 4">
            <a:extLst>
              <a:ext uri="{FF2B5EF4-FFF2-40B4-BE49-F238E27FC236}">
                <a16:creationId xmlns:a16="http://schemas.microsoft.com/office/drawing/2014/main" id="{189EEEAD-709D-F247-B998-E03FB51B48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025E9A-FEA8-E94F-84CA-2DBE4242AD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35345-BFC6-9B47-8D08-3F156FA928DA}" type="slidenum">
              <a:rPr lang="en-US" smtClean="0"/>
              <a:t>‹#›</a:t>
            </a:fld>
            <a:endParaRPr lang="en-US"/>
          </a:p>
        </p:txBody>
      </p:sp>
    </p:spTree>
    <p:extLst>
      <p:ext uri="{BB962C8B-B14F-4D97-AF65-F5344CB8AC3E}">
        <p14:creationId xmlns:p14="http://schemas.microsoft.com/office/powerpoint/2010/main" val="2157546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3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carrying a surfboard&#10;&#10;Description automatically generated with medium confidence">
            <a:extLst>
              <a:ext uri="{FF2B5EF4-FFF2-40B4-BE49-F238E27FC236}">
                <a16:creationId xmlns:a16="http://schemas.microsoft.com/office/drawing/2014/main" id="{FDD72372-0BC9-D84D-B361-8F13E49AE8F6}"/>
              </a:ext>
            </a:extLst>
          </p:cNvPr>
          <p:cNvPicPr>
            <a:picLocks noChangeAspect="1"/>
          </p:cNvPicPr>
          <p:nvPr/>
        </p:nvPicPr>
        <p:blipFill rotWithShape="1">
          <a:blip r:embed="rId2"/>
          <a:srcRect l="203" t="20241" r="15398" b="8533"/>
          <a:stretch/>
        </p:blipFill>
        <p:spPr>
          <a:xfrm>
            <a:off x="0" y="1"/>
            <a:ext cx="12188952" cy="6858000"/>
          </a:xfrm>
          <a:prstGeom prst="rect">
            <a:avLst/>
          </a:prstGeom>
        </p:spPr>
      </p:pic>
      <p:pic>
        <p:nvPicPr>
          <p:cNvPr id="6" name="Picture 5">
            <a:extLst>
              <a:ext uri="{FF2B5EF4-FFF2-40B4-BE49-F238E27FC236}">
                <a16:creationId xmlns:a16="http://schemas.microsoft.com/office/drawing/2014/main" id="{1459A52C-D3D2-764E-95C4-218AAEF0F8EA}"/>
              </a:ext>
            </a:extLst>
          </p:cNvPr>
          <p:cNvPicPr>
            <a:picLocks noChangeAspect="1"/>
          </p:cNvPicPr>
          <p:nvPr/>
        </p:nvPicPr>
        <p:blipFill rotWithShape="1">
          <a:blip r:embed="rId3"/>
          <a:srcRect t="64" b="64"/>
          <a:stretch/>
        </p:blipFill>
        <p:spPr>
          <a:xfrm>
            <a:off x="381129" y="1053797"/>
            <a:ext cx="6336912" cy="2288804"/>
          </a:xfrm>
          <a:prstGeom prst="rect">
            <a:avLst/>
          </a:prstGeom>
        </p:spPr>
      </p:pic>
      <p:pic>
        <p:nvPicPr>
          <p:cNvPr id="8" name="Picture 7">
            <a:extLst>
              <a:ext uri="{FF2B5EF4-FFF2-40B4-BE49-F238E27FC236}">
                <a16:creationId xmlns:a16="http://schemas.microsoft.com/office/drawing/2014/main" id="{93D21500-4315-374E-9AB2-DEACE626A5EC}"/>
              </a:ext>
            </a:extLst>
          </p:cNvPr>
          <p:cNvPicPr>
            <a:picLocks noChangeAspect="1"/>
          </p:cNvPicPr>
          <p:nvPr/>
        </p:nvPicPr>
        <p:blipFill>
          <a:blip r:embed="rId4"/>
          <a:stretch>
            <a:fillRect/>
          </a:stretch>
        </p:blipFill>
        <p:spPr>
          <a:xfrm>
            <a:off x="-1" y="4629063"/>
            <a:ext cx="6877689" cy="559602"/>
          </a:xfrm>
          <a:prstGeom prst="rect">
            <a:avLst/>
          </a:prstGeom>
        </p:spPr>
      </p:pic>
      <p:sp>
        <p:nvSpPr>
          <p:cNvPr id="7" name="Rectangle 6">
            <a:extLst>
              <a:ext uri="{FF2B5EF4-FFF2-40B4-BE49-F238E27FC236}">
                <a16:creationId xmlns:a16="http://schemas.microsoft.com/office/drawing/2014/main" id="{5B6D0182-4761-3D4A-9476-95F1F2A7E72F}"/>
              </a:ext>
            </a:extLst>
          </p:cNvPr>
          <p:cNvSpPr/>
          <p:nvPr/>
        </p:nvSpPr>
        <p:spPr>
          <a:xfrm>
            <a:off x="-1" y="4667636"/>
            <a:ext cx="6877688" cy="338554"/>
          </a:xfrm>
          <a:prstGeom prst="rect">
            <a:avLst/>
          </a:prstGeom>
        </p:spPr>
        <p:txBody>
          <a:bodyPr wrap="square">
            <a:spAutoFit/>
          </a:bodyPr>
          <a:lstStyle/>
          <a:p>
            <a:r>
              <a:rPr lang="en-US" sz="1600" spc="300" dirty="0">
                <a:solidFill>
                  <a:schemeClr val="bg1"/>
                </a:solidFill>
                <a:latin typeface="Oswald" pitchFamily="2" charset="77"/>
              </a:rPr>
              <a:t>Customers for Life: Customer Service and Client Retention</a:t>
            </a:r>
          </a:p>
        </p:txBody>
      </p:sp>
      <p:sp>
        <p:nvSpPr>
          <p:cNvPr id="15" name="Rectangle 14">
            <a:extLst>
              <a:ext uri="{FF2B5EF4-FFF2-40B4-BE49-F238E27FC236}">
                <a16:creationId xmlns:a16="http://schemas.microsoft.com/office/drawing/2014/main" id="{1B9AD1B3-FD20-A94D-9C3C-F15AC0CE5D57}"/>
              </a:ext>
            </a:extLst>
          </p:cNvPr>
          <p:cNvSpPr/>
          <p:nvPr/>
        </p:nvSpPr>
        <p:spPr>
          <a:xfrm>
            <a:off x="1539752" y="3159347"/>
            <a:ext cx="1390124" cy="830997"/>
          </a:xfrm>
          <a:prstGeom prst="rect">
            <a:avLst/>
          </a:prstGeom>
        </p:spPr>
        <p:txBody>
          <a:bodyPr wrap="none">
            <a:spAutoFit/>
          </a:bodyPr>
          <a:lstStyle/>
          <a:p>
            <a:r>
              <a:rPr lang="en-US" sz="4800" dirty="0">
                <a:solidFill>
                  <a:srgbClr val="0E6472"/>
                </a:solidFill>
                <a:latin typeface="Oswald" pitchFamily="2" charset="77"/>
              </a:rPr>
              <a:t>2024</a:t>
            </a:r>
          </a:p>
        </p:txBody>
      </p:sp>
    </p:spTree>
    <p:extLst>
      <p:ext uri="{BB962C8B-B14F-4D97-AF65-F5344CB8AC3E}">
        <p14:creationId xmlns:p14="http://schemas.microsoft.com/office/powerpoint/2010/main" val="3371110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41C1D6-8649-86EB-12ED-538692740BE0}"/>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E9D4CA7-DF29-80ED-208A-7EECE4B7C58D}"/>
              </a:ext>
            </a:extLst>
          </p:cNvPr>
          <p:cNvSpPr/>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spc="300"/>
              <a:t>WESTCENTER.ORG/STARTUP-MENDO</a:t>
            </a:r>
          </a:p>
        </p:txBody>
      </p:sp>
      <p:pic>
        <p:nvPicPr>
          <p:cNvPr id="13" name="Picture 12">
            <a:extLst>
              <a:ext uri="{FF2B5EF4-FFF2-40B4-BE49-F238E27FC236}">
                <a16:creationId xmlns:a16="http://schemas.microsoft.com/office/drawing/2014/main" id="{DA91C647-C3FE-3053-00AA-50992B5813D8}"/>
              </a:ext>
            </a:extLst>
          </p:cNvPr>
          <p:cNvPicPr>
            <a:picLocks noChangeAspect="1"/>
          </p:cNvPicPr>
          <p:nvPr/>
        </p:nvPicPr>
        <p:blipFill rotWithShape="1">
          <a:blip r:embed="rId2"/>
          <a:srcRect l="15243" r="1780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73826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52234-C57B-9080-2D61-513EA16DF7C6}"/>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362DA398-63CE-7C47-E962-C6940764F47E}"/>
              </a:ext>
            </a:extLst>
          </p:cNvPr>
          <p:cNvSpPr/>
          <p:nvPr/>
        </p:nvSpPr>
        <p:spPr>
          <a:xfrm>
            <a:off x="1" y="0"/>
            <a:ext cx="9604744" cy="6858000"/>
          </a:xfrm>
          <a:prstGeom prst="homePlate">
            <a:avLst/>
          </a:prstGeom>
          <a:solidFill>
            <a:srgbClr val="0E6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C3CD834-820F-EA8C-4943-D4D619F36652}"/>
              </a:ext>
            </a:extLst>
          </p:cNvPr>
          <p:cNvSpPr/>
          <p:nvPr/>
        </p:nvSpPr>
        <p:spPr>
          <a:xfrm>
            <a:off x="812500" y="6261158"/>
            <a:ext cx="4665060" cy="400110"/>
          </a:xfrm>
          <a:prstGeom prst="rect">
            <a:avLst/>
          </a:prstGeom>
        </p:spPr>
        <p:txBody>
          <a:bodyPr wrap="none">
            <a:spAutoFit/>
          </a:bodyPr>
          <a:lstStyle/>
          <a:p>
            <a:r>
              <a:rPr lang="en-US" sz="2000" spc="300" dirty="0">
                <a:solidFill>
                  <a:schemeClr val="bg1"/>
                </a:solidFill>
                <a:latin typeface="Oswald" pitchFamily="2" charset="77"/>
              </a:rPr>
              <a:t>WESTCENTER.ORG/STARTUP-MENDO</a:t>
            </a:r>
          </a:p>
        </p:txBody>
      </p:sp>
      <p:sp>
        <p:nvSpPr>
          <p:cNvPr id="2" name="Title 1">
            <a:extLst>
              <a:ext uri="{FF2B5EF4-FFF2-40B4-BE49-F238E27FC236}">
                <a16:creationId xmlns:a16="http://schemas.microsoft.com/office/drawing/2014/main" id="{EF213734-1D1B-7B28-05D8-4588F4FD2F34}"/>
              </a:ext>
            </a:extLst>
          </p:cNvPr>
          <p:cNvSpPr>
            <a:spLocks noGrp="1"/>
          </p:cNvSpPr>
          <p:nvPr>
            <p:ph type="title"/>
          </p:nvPr>
        </p:nvSpPr>
        <p:spPr>
          <a:xfrm>
            <a:off x="1" y="443093"/>
            <a:ext cx="6315739" cy="1325563"/>
          </a:xfrm>
        </p:spPr>
        <p:txBody>
          <a:bodyPr/>
          <a:lstStyle/>
          <a:p>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Before.</a:t>
            </a:r>
            <a:endParaRPr lang="en-US" dirty="0">
              <a:solidFill>
                <a:schemeClr val="bg1"/>
              </a:solidFill>
            </a:endParaRPr>
          </a:p>
        </p:txBody>
      </p:sp>
      <p:sp>
        <p:nvSpPr>
          <p:cNvPr id="3" name="Content Placeholder 2">
            <a:extLst>
              <a:ext uri="{FF2B5EF4-FFF2-40B4-BE49-F238E27FC236}">
                <a16:creationId xmlns:a16="http://schemas.microsoft.com/office/drawing/2014/main" id="{DB0BF5E8-6B88-50E9-5F44-BBDFB358975E}"/>
              </a:ext>
            </a:extLst>
          </p:cNvPr>
          <p:cNvSpPr>
            <a:spLocks noGrp="1"/>
          </p:cNvSpPr>
          <p:nvPr>
            <p:ph idx="1"/>
          </p:nvPr>
        </p:nvSpPr>
        <p:spPr>
          <a:xfrm>
            <a:off x="424873" y="1546167"/>
            <a:ext cx="6153135" cy="4280475"/>
          </a:xfrm>
        </p:spPr>
        <p:txBody>
          <a:bodyPr>
            <a:normAutofit/>
          </a:bodyPr>
          <a:lstStyle/>
          <a:p>
            <a:pPr marL="0" indent="0">
              <a:lnSpc>
                <a:spcPct val="150000"/>
              </a:lnSpc>
              <a:buNone/>
            </a:pPr>
            <a:r>
              <a:rPr lang="en-US" sz="1600" dirty="0">
                <a:solidFill>
                  <a:schemeClr val="bg1"/>
                </a:solidFill>
                <a:latin typeface="Oswald Light" pitchFamily="2" charset="77"/>
              </a:rPr>
              <a:t>Contract or Agreement: A document that starts and binds the business relationship through outlining expectations, standards, timing and renumeration.</a:t>
            </a:r>
          </a:p>
          <a:p>
            <a:pPr marL="0" indent="0">
              <a:lnSpc>
                <a:spcPct val="150000"/>
              </a:lnSpc>
              <a:buNone/>
            </a:pPr>
            <a:endParaRPr lang="en-US" sz="1600" dirty="0">
              <a:solidFill>
                <a:schemeClr val="bg1"/>
              </a:solidFill>
              <a:latin typeface="Oswald Light" pitchFamily="2" charset="77"/>
            </a:endParaRPr>
          </a:p>
          <a:p>
            <a:pPr marL="0" indent="0">
              <a:lnSpc>
                <a:spcPct val="150000"/>
              </a:lnSpc>
              <a:buNone/>
            </a:pPr>
            <a:r>
              <a:rPr lang="en-US" sz="1600" dirty="0">
                <a:solidFill>
                  <a:schemeClr val="bg1"/>
                </a:solidFill>
                <a:latin typeface="Oswald Light" pitchFamily="2" charset="77"/>
              </a:rPr>
              <a:t>Project Scopes, Mind Maps and Calendars: Defined features, functions timelines and deadlines. Most systems are online, cloud based and is accessible and updated, by multi users. Basecamp, Asana and </a:t>
            </a:r>
            <a:r>
              <a:rPr lang="en-US" sz="1600" dirty="0" err="1">
                <a:solidFill>
                  <a:schemeClr val="bg1"/>
                </a:solidFill>
                <a:latin typeface="Oswald Light" pitchFamily="2" charset="77"/>
              </a:rPr>
              <a:t>Zoho</a:t>
            </a:r>
            <a:r>
              <a:rPr lang="en-US" sz="1600" dirty="0">
                <a:solidFill>
                  <a:schemeClr val="bg1"/>
                </a:solidFill>
                <a:latin typeface="Oswald Light" pitchFamily="2" charset="77"/>
              </a:rPr>
              <a:t> Project are excellent project management tools. </a:t>
            </a:r>
          </a:p>
          <a:p>
            <a:pPr marL="0" indent="0">
              <a:lnSpc>
                <a:spcPct val="150000"/>
              </a:lnSpc>
              <a:buNone/>
            </a:pPr>
            <a:endParaRPr lang="en-US" sz="1600" dirty="0">
              <a:solidFill>
                <a:schemeClr val="bg1"/>
              </a:solidFill>
              <a:latin typeface="Oswald Light" pitchFamily="2" charset="77"/>
            </a:endParaRPr>
          </a:p>
        </p:txBody>
      </p:sp>
      <p:sp>
        <p:nvSpPr>
          <p:cNvPr id="12" name="TextBox 11">
            <a:extLst>
              <a:ext uri="{FF2B5EF4-FFF2-40B4-BE49-F238E27FC236}">
                <a16:creationId xmlns:a16="http://schemas.microsoft.com/office/drawing/2014/main" id="{E3EC3B20-2B36-E454-4061-B2273248D8C0}"/>
              </a:ext>
            </a:extLst>
          </p:cNvPr>
          <p:cNvSpPr txBox="1"/>
          <p:nvPr/>
        </p:nvSpPr>
        <p:spPr>
          <a:xfrm>
            <a:off x="979055" y="4260112"/>
            <a:ext cx="5393392" cy="1446028"/>
          </a:xfrm>
          <a:prstGeom prst="rect">
            <a:avLst/>
          </a:prstGeom>
          <a:solidFill>
            <a:srgbClr val="F7901D"/>
          </a:solidFill>
        </p:spPr>
        <p:txBody>
          <a:bodyPr wrap="square" lIns="182880" tIns="182880" rIns="182880" bIns="182880" rtlCol="0" anchor="ctr">
            <a:noAutofit/>
          </a:bodyPr>
          <a:lstStyle/>
          <a:p>
            <a:r>
              <a:rPr lang="en-US" sz="1400" dirty="0">
                <a:solidFill>
                  <a:schemeClr val="bg1"/>
                </a:solidFill>
                <a:latin typeface="Oswald Light" pitchFamily="2" charset="77"/>
              </a:rPr>
              <a:t>What do you use, say and imply to start the relationship?</a:t>
            </a:r>
          </a:p>
        </p:txBody>
      </p:sp>
      <p:pic>
        <p:nvPicPr>
          <p:cNvPr id="6" name="Picture 5">
            <a:extLst>
              <a:ext uri="{FF2B5EF4-FFF2-40B4-BE49-F238E27FC236}">
                <a16:creationId xmlns:a16="http://schemas.microsoft.com/office/drawing/2014/main" id="{6446C68B-7CC3-A945-6A18-2E6721A6574B}"/>
              </a:ext>
            </a:extLst>
          </p:cNvPr>
          <p:cNvPicPr>
            <a:picLocks noChangeAspect="1"/>
          </p:cNvPicPr>
          <p:nvPr/>
        </p:nvPicPr>
        <p:blipFill>
          <a:blip r:embed="rId2"/>
          <a:stretch>
            <a:fillRect/>
          </a:stretch>
        </p:blipFill>
        <p:spPr>
          <a:xfrm>
            <a:off x="7429500" y="0"/>
            <a:ext cx="4762500" cy="6858000"/>
          </a:xfrm>
          <a:prstGeom prst="rect">
            <a:avLst/>
          </a:prstGeom>
        </p:spPr>
      </p:pic>
    </p:spTree>
    <p:extLst>
      <p:ext uri="{BB962C8B-B14F-4D97-AF65-F5344CB8AC3E}">
        <p14:creationId xmlns:p14="http://schemas.microsoft.com/office/powerpoint/2010/main" val="2737984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A66F5-7134-3CFB-DE47-CF38F089546F}"/>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F7EF921B-89A3-0A03-5A41-D8C58D09C756}"/>
              </a:ext>
            </a:extLst>
          </p:cNvPr>
          <p:cNvSpPr/>
          <p:nvPr/>
        </p:nvSpPr>
        <p:spPr>
          <a:xfrm>
            <a:off x="1" y="0"/>
            <a:ext cx="9604744" cy="6858000"/>
          </a:xfrm>
          <a:prstGeom prst="homePlate">
            <a:avLst/>
          </a:prstGeom>
          <a:solidFill>
            <a:srgbClr val="0E6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0F18AB-3C99-3F92-199A-BC940689E6D6}"/>
              </a:ext>
            </a:extLst>
          </p:cNvPr>
          <p:cNvSpPr/>
          <p:nvPr/>
        </p:nvSpPr>
        <p:spPr>
          <a:xfrm>
            <a:off x="812500" y="6261158"/>
            <a:ext cx="4665060" cy="400110"/>
          </a:xfrm>
          <a:prstGeom prst="rect">
            <a:avLst/>
          </a:prstGeom>
        </p:spPr>
        <p:txBody>
          <a:bodyPr wrap="none">
            <a:spAutoFit/>
          </a:bodyPr>
          <a:lstStyle/>
          <a:p>
            <a:r>
              <a:rPr lang="en-US" sz="2000" spc="300" dirty="0">
                <a:solidFill>
                  <a:schemeClr val="bg1"/>
                </a:solidFill>
                <a:latin typeface="Oswald" pitchFamily="2" charset="77"/>
              </a:rPr>
              <a:t>WESTCENTER.ORG/STARTUP-MENDO</a:t>
            </a:r>
          </a:p>
        </p:txBody>
      </p:sp>
      <p:sp>
        <p:nvSpPr>
          <p:cNvPr id="2" name="Title 1">
            <a:extLst>
              <a:ext uri="{FF2B5EF4-FFF2-40B4-BE49-F238E27FC236}">
                <a16:creationId xmlns:a16="http://schemas.microsoft.com/office/drawing/2014/main" id="{6D585A19-1A5A-AC53-156C-80AAACD697A8}"/>
              </a:ext>
            </a:extLst>
          </p:cNvPr>
          <p:cNvSpPr>
            <a:spLocks noGrp="1"/>
          </p:cNvSpPr>
          <p:nvPr>
            <p:ph type="title"/>
          </p:nvPr>
        </p:nvSpPr>
        <p:spPr>
          <a:xfrm>
            <a:off x="1" y="443093"/>
            <a:ext cx="6315739" cy="1325563"/>
          </a:xfrm>
        </p:spPr>
        <p:txBody>
          <a:bodyPr/>
          <a:lstStyle/>
          <a:p>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During.</a:t>
            </a:r>
            <a:endParaRPr lang="en-US" dirty="0">
              <a:solidFill>
                <a:schemeClr val="bg1"/>
              </a:solidFill>
            </a:endParaRPr>
          </a:p>
        </p:txBody>
      </p:sp>
      <p:sp>
        <p:nvSpPr>
          <p:cNvPr id="3" name="Content Placeholder 2">
            <a:extLst>
              <a:ext uri="{FF2B5EF4-FFF2-40B4-BE49-F238E27FC236}">
                <a16:creationId xmlns:a16="http://schemas.microsoft.com/office/drawing/2014/main" id="{919BFB55-C5D6-A79B-500E-0A31F7AAFEAE}"/>
              </a:ext>
            </a:extLst>
          </p:cNvPr>
          <p:cNvSpPr>
            <a:spLocks noGrp="1"/>
          </p:cNvSpPr>
          <p:nvPr>
            <p:ph idx="1"/>
          </p:nvPr>
        </p:nvSpPr>
        <p:spPr>
          <a:xfrm>
            <a:off x="424873" y="1546167"/>
            <a:ext cx="6153135" cy="4280475"/>
          </a:xfrm>
        </p:spPr>
        <p:txBody>
          <a:bodyPr>
            <a:normAutofit/>
          </a:bodyPr>
          <a:lstStyle/>
          <a:p>
            <a:pPr marL="0" indent="0">
              <a:lnSpc>
                <a:spcPct val="150000"/>
              </a:lnSpc>
              <a:buNone/>
            </a:pPr>
            <a:r>
              <a:rPr lang="en-US" sz="1600" dirty="0">
                <a:solidFill>
                  <a:schemeClr val="bg1"/>
                </a:solidFill>
                <a:latin typeface="Oswald Light" pitchFamily="2" charset="77"/>
              </a:rPr>
              <a:t> Information: Keeping project plans updated, you will have access to when, how and why you worked on a project or relationship. Having accurate data will allow you to understand where you stay on track or not. </a:t>
            </a:r>
          </a:p>
          <a:p>
            <a:pPr marL="0" indent="0">
              <a:lnSpc>
                <a:spcPct val="150000"/>
              </a:lnSpc>
              <a:buNone/>
            </a:pPr>
            <a:r>
              <a:rPr lang="en-US" sz="1600" dirty="0">
                <a:solidFill>
                  <a:schemeClr val="bg1"/>
                </a:solidFill>
                <a:latin typeface="Oswald Light" pitchFamily="2" charset="77"/>
              </a:rPr>
              <a:t>Management: At the end of every week, month and quarter, audit the project and make course corrections necessary to finish on or before schedule.</a:t>
            </a:r>
          </a:p>
          <a:p>
            <a:pPr marL="0" indent="0">
              <a:lnSpc>
                <a:spcPct val="150000"/>
              </a:lnSpc>
              <a:buNone/>
            </a:pPr>
            <a:r>
              <a:rPr lang="en-US" sz="1600" dirty="0">
                <a:solidFill>
                  <a:schemeClr val="bg1"/>
                </a:solidFill>
                <a:latin typeface="Oswald Light" pitchFamily="2" charset="77"/>
              </a:rPr>
              <a:t>Communication: If project is not on track, communicate that to whomever may be impacted. </a:t>
            </a:r>
          </a:p>
          <a:p>
            <a:pPr marL="0" indent="0">
              <a:lnSpc>
                <a:spcPct val="150000"/>
              </a:lnSpc>
              <a:buNone/>
            </a:pPr>
            <a:endParaRPr lang="en-US" sz="1600" dirty="0">
              <a:solidFill>
                <a:schemeClr val="bg1"/>
              </a:solidFill>
              <a:latin typeface="Oswald Light" pitchFamily="2" charset="77"/>
            </a:endParaRPr>
          </a:p>
          <a:p>
            <a:pPr marL="0" indent="0">
              <a:lnSpc>
                <a:spcPct val="150000"/>
              </a:lnSpc>
              <a:buNone/>
            </a:pPr>
            <a:endParaRPr lang="en-US" sz="1600" dirty="0">
              <a:solidFill>
                <a:schemeClr val="bg1"/>
              </a:solidFill>
              <a:latin typeface="Oswald Light" pitchFamily="2" charset="77"/>
            </a:endParaRPr>
          </a:p>
        </p:txBody>
      </p:sp>
      <p:sp>
        <p:nvSpPr>
          <p:cNvPr id="12" name="TextBox 11">
            <a:extLst>
              <a:ext uri="{FF2B5EF4-FFF2-40B4-BE49-F238E27FC236}">
                <a16:creationId xmlns:a16="http://schemas.microsoft.com/office/drawing/2014/main" id="{0B7EFCB3-E2E0-F863-C68B-634FC5444E95}"/>
              </a:ext>
            </a:extLst>
          </p:cNvPr>
          <p:cNvSpPr txBox="1"/>
          <p:nvPr/>
        </p:nvSpPr>
        <p:spPr>
          <a:xfrm>
            <a:off x="1154545" y="4380576"/>
            <a:ext cx="5217902" cy="1325563"/>
          </a:xfrm>
          <a:prstGeom prst="rect">
            <a:avLst/>
          </a:prstGeom>
          <a:solidFill>
            <a:srgbClr val="F7901D"/>
          </a:solidFill>
        </p:spPr>
        <p:txBody>
          <a:bodyPr wrap="square" lIns="182880" tIns="182880" rIns="182880" bIns="182880" rtlCol="0" anchor="ctr">
            <a:noAutofit/>
          </a:bodyPr>
          <a:lstStyle/>
          <a:p>
            <a:pPr algn="ctr"/>
            <a:r>
              <a:rPr lang="en-US" sz="3200" dirty="0">
                <a:solidFill>
                  <a:schemeClr val="bg1"/>
                </a:solidFill>
                <a:latin typeface="Oswald Light" pitchFamily="2" charset="77"/>
              </a:rPr>
              <a:t>How do you like to be treated? </a:t>
            </a:r>
          </a:p>
        </p:txBody>
      </p:sp>
      <p:pic>
        <p:nvPicPr>
          <p:cNvPr id="5" name="Picture 4">
            <a:extLst>
              <a:ext uri="{FF2B5EF4-FFF2-40B4-BE49-F238E27FC236}">
                <a16:creationId xmlns:a16="http://schemas.microsoft.com/office/drawing/2014/main" id="{BBD9D7DA-4F59-B1DE-31C7-1A2092CB70E5}"/>
              </a:ext>
            </a:extLst>
          </p:cNvPr>
          <p:cNvPicPr>
            <a:picLocks noChangeAspect="1"/>
          </p:cNvPicPr>
          <p:nvPr/>
        </p:nvPicPr>
        <p:blipFill>
          <a:blip r:embed="rId2"/>
          <a:stretch>
            <a:fillRect/>
          </a:stretch>
        </p:blipFill>
        <p:spPr>
          <a:xfrm>
            <a:off x="6372447" y="1296905"/>
            <a:ext cx="5819553" cy="3875891"/>
          </a:xfrm>
          <a:prstGeom prst="rect">
            <a:avLst/>
          </a:prstGeom>
        </p:spPr>
      </p:pic>
    </p:spTree>
    <p:extLst>
      <p:ext uri="{BB962C8B-B14F-4D97-AF65-F5344CB8AC3E}">
        <p14:creationId xmlns:p14="http://schemas.microsoft.com/office/powerpoint/2010/main" val="230293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3CD98-2F48-0C02-F2C5-1B37529A8DE2}"/>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C06F5408-5742-377F-F09A-A3EF70EAD8F4}"/>
              </a:ext>
            </a:extLst>
          </p:cNvPr>
          <p:cNvSpPr/>
          <p:nvPr/>
        </p:nvSpPr>
        <p:spPr>
          <a:xfrm>
            <a:off x="1" y="0"/>
            <a:ext cx="9604744" cy="6858000"/>
          </a:xfrm>
          <a:prstGeom prst="homePlate">
            <a:avLst/>
          </a:prstGeom>
          <a:solidFill>
            <a:srgbClr val="0E6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F0F959C-E05F-C910-E24C-CB876F57FE4E}"/>
              </a:ext>
            </a:extLst>
          </p:cNvPr>
          <p:cNvSpPr/>
          <p:nvPr/>
        </p:nvSpPr>
        <p:spPr>
          <a:xfrm>
            <a:off x="812500" y="6261158"/>
            <a:ext cx="4665060" cy="400110"/>
          </a:xfrm>
          <a:prstGeom prst="rect">
            <a:avLst/>
          </a:prstGeom>
        </p:spPr>
        <p:txBody>
          <a:bodyPr wrap="none">
            <a:spAutoFit/>
          </a:bodyPr>
          <a:lstStyle/>
          <a:p>
            <a:r>
              <a:rPr lang="en-US" sz="2000" spc="300" dirty="0">
                <a:solidFill>
                  <a:schemeClr val="bg1"/>
                </a:solidFill>
                <a:latin typeface="Oswald" pitchFamily="2" charset="77"/>
              </a:rPr>
              <a:t>WESTCENTER.ORG/STARTUP-MENDO</a:t>
            </a:r>
          </a:p>
        </p:txBody>
      </p:sp>
      <p:sp>
        <p:nvSpPr>
          <p:cNvPr id="2" name="Title 1">
            <a:extLst>
              <a:ext uri="{FF2B5EF4-FFF2-40B4-BE49-F238E27FC236}">
                <a16:creationId xmlns:a16="http://schemas.microsoft.com/office/drawing/2014/main" id="{4F1AF0CE-AF6F-EE2B-6EC8-F48D75E93ABC}"/>
              </a:ext>
            </a:extLst>
          </p:cNvPr>
          <p:cNvSpPr>
            <a:spLocks noGrp="1"/>
          </p:cNvSpPr>
          <p:nvPr>
            <p:ph type="title"/>
          </p:nvPr>
        </p:nvSpPr>
        <p:spPr>
          <a:xfrm>
            <a:off x="1" y="443093"/>
            <a:ext cx="6315739" cy="1325563"/>
          </a:xfrm>
        </p:spPr>
        <p:txBody>
          <a:bodyPr/>
          <a:lstStyle/>
          <a:p>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After.</a:t>
            </a:r>
            <a:endParaRPr lang="en-US" dirty="0">
              <a:solidFill>
                <a:schemeClr val="bg1"/>
              </a:solidFill>
            </a:endParaRPr>
          </a:p>
        </p:txBody>
      </p:sp>
      <p:sp>
        <p:nvSpPr>
          <p:cNvPr id="3" name="Content Placeholder 2">
            <a:extLst>
              <a:ext uri="{FF2B5EF4-FFF2-40B4-BE49-F238E27FC236}">
                <a16:creationId xmlns:a16="http://schemas.microsoft.com/office/drawing/2014/main" id="{A7DE42C5-EF9C-75F4-4AD1-20B33778BDAB}"/>
              </a:ext>
            </a:extLst>
          </p:cNvPr>
          <p:cNvSpPr>
            <a:spLocks noGrp="1"/>
          </p:cNvSpPr>
          <p:nvPr>
            <p:ph idx="1"/>
          </p:nvPr>
        </p:nvSpPr>
        <p:spPr>
          <a:xfrm>
            <a:off x="-1" y="1546167"/>
            <a:ext cx="6578009" cy="4280475"/>
          </a:xfrm>
        </p:spPr>
        <p:txBody>
          <a:bodyPr>
            <a:normAutofit/>
          </a:bodyPr>
          <a:lstStyle/>
          <a:p>
            <a:pPr marL="0" indent="0">
              <a:lnSpc>
                <a:spcPct val="150000"/>
              </a:lnSpc>
              <a:buNone/>
            </a:pPr>
            <a:r>
              <a:rPr lang="en-US" sz="1600" dirty="0">
                <a:solidFill>
                  <a:schemeClr val="bg1"/>
                </a:solidFill>
                <a:latin typeface="Oswald Light" pitchFamily="2" charset="77"/>
              </a:rPr>
              <a:t>Check Ins and Follow Ups</a:t>
            </a:r>
          </a:p>
          <a:p>
            <a:pPr marL="0" indent="0">
              <a:lnSpc>
                <a:spcPct val="150000"/>
              </a:lnSpc>
              <a:buNone/>
            </a:pPr>
            <a:r>
              <a:rPr lang="en-US" sz="1600" dirty="0">
                <a:solidFill>
                  <a:schemeClr val="bg1"/>
                </a:solidFill>
                <a:latin typeface="Oswald Light" pitchFamily="2" charset="77"/>
              </a:rPr>
              <a:t>Customer Surveys</a:t>
            </a:r>
          </a:p>
          <a:p>
            <a:pPr marL="0" indent="0">
              <a:lnSpc>
                <a:spcPct val="150000"/>
              </a:lnSpc>
              <a:buNone/>
            </a:pPr>
            <a:r>
              <a:rPr lang="en-US" sz="1600" dirty="0">
                <a:solidFill>
                  <a:schemeClr val="bg1"/>
                </a:solidFill>
                <a:latin typeface="Oswald Light" pitchFamily="2" charset="77"/>
              </a:rPr>
              <a:t>Reminders and Updates</a:t>
            </a:r>
          </a:p>
          <a:p>
            <a:pPr marL="0" indent="0">
              <a:lnSpc>
                <a:spcPct val="150000"/>
              </a:lnSpc>
              <a:buNone/>
            </a:pPr>
            <a:r>
              <a:rPr lang="en-US" sz="1600" dirty="0">
                <a:solidFill>
                  <a:schemeClr val="bg1"/>
                </a:solidFill>
                <a:latin typeface="Oswald Light" pitchFamily="2" charset="77"/>
              </a:rPr>
              <a:t>Easier Transaction Process</a:t>
            </a:r>
          </a:p>
          <a:p>
            <a:pPr marL="0" indent="0">
              <a:lnSpc>
                <a:spcPct val="150000"/>
              </a:lnSpc>
              <a:buNone/>
            </a:pPr>
            <a:endParaRPr lang="en-US" sz="1600" dirty="0">
              <a:solidFill>
                <a:schemeClr val="bg1"/>
              </a:solidFill>
              <a:latin typeface="Oswald Light" pitchFamily="2" charset="77"/>
            </a:endParaRPr>
          </a:p>
          <a:p>
            <a:pPr marL="0" indent="0">
              <a:lnSpc>
                <a:spcPct val="150000"/>
              </a:lnSpc>
              <a:buNone/>
            </a:pPr>
            <a:endParaRPr lang="en-US" sz="1600" dirty="0">
              <a:solidFill>
                <a:schemeClr val="bg1"/>
              </a:solidFill>
              <a:latin typeface="Oswald Light" pitchFamily="2" charset="77"/>
            </a:endParaRPr>
          </a:p>
        </p:txBody>
      </p:sp>
      <p:sp>
        <p:nvSpPr>
          <p:cNvPr id="12" name="TextBox 11">
            <a:extLst>
              <a:ext uri="{FF2B5EF4-FFF2-40B4-BE49-F238E27FC236}">
                <a16:creationId xmlns:a16="http://schemas.microsoft.com/office/drawing/2014/main" id="{D6992505-AFC7-DA4C-4C06-F8E511D43325}"/>
              </a:ext>
            </a:extLst>
          </p:cNvPr>
          <p:cNvSpPr txBox="1"/>
          <p:nvPr/>
        </p:nvSpPr>
        <p:spPr>
          <a:xfrm>
            <a:off x="0" y="4380576"/>
            <a:ext cx="3694545" cy="1325563"/>
          </a:xfrm>
          <a:prstGeom prst="rect">
            <a:avLst/>
          </a:prstGeom>
          <a:solidFill>
            <a:srgbClr val="F7901D"/>
          </a:solidFill>
        </p:spPr>
        <p:txBody>
          <a:bodyPr wrap="square" lIns="182880" tIns="182880" rIns="182880" bIns="182880" rtlCol="0" anchor="ctr">
            <a:noAutofit/>
          </a:bodyPr>
          <a:lstStyle/>
          <a:p>
            <a:pPr algn="ctr"/>
            <a:r>
              <a:rPr lang="en-US" sz="3200" dirty="0">
                <a:solidFill>
                  <a:schemeClr val="bg1"/>
                </a:solidFill>
                <a:latin typeface="Oswald Light" pitchFamily="2" charset="77"/>
              </a:rPr>
              <a:t> Would they refer you?</a:t>
            </a:r>
          </a:p>
        </p:txBody>
      </p:sp>
      <p:pic>
        <p:nvPicPr>
          <p:cNvPr id="6" name="Picture 5">
            <a:extLst>
              <a:ext uri="{FF2B5EF4-FFF2-40B4-BE49-F238E27FC236}">
                <a16:creationId xmlns:a16="http://schemas.microsoft.com/office/drawing/2014/main" id="{4119A24C-2D99-2BEE-E6A7-57558CDD161E}"/>
              </a:ext>
            </a:extLst>
          </p:cNvPr>
          <p:cNvPicPr>
            <a:picLocks noChangeAspect="1"/>
          </p:cNvPicPr>
          <p:nvPr/>
        </p:nvPicPr>
        <p:blipFill>
          <a:blip r:embed="rId2"/>
          <a:stretch>
            <a:fillRect/>
          </a:stretch>
        </p:blipFill>
        <p:spPr>
          <a:xfrm>
            <a:off x="6169891" y="0"/>
            <a:ext cx="6022108" cy="6858000"/>
          </a:xfrm>
          <a:prstGeom prst="rect">
            <a:avLst/>
          </a:prstGeom>
        </p:spPr>
      </p:pic>
    </p:spTree>
    <p:extLst>
      <p:ext uri="{BB962C8B-B14F-4D97-AF65-F5344CB8AC3E}">
        <p14:creationId xmlns:p14="http://schemas.microsoft.com/office/powerpoint/2010/main" val="2004207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E35130-8CD9-D417-3386-44D2E6D6F90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C0BD21D-BB7F-D10C-C5E7-5FBF1BB57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14FEA-3AA3-FBA8-3220-3E7F42BE027F}"/>
              </a:ext>
            </a:extLst>
          </p:cNvPr>
          <p:cNvSpPr>
            <a:spLocks noGrp="1"/>
          </p:cNvSpPr>
          <p:nvPr>
            <p:ph type="title"/>
          </p:nvPr>
        </p:nvSpPr>
        <p:spPr>
          <a:xfrm>
            <a:off x="838200" y="365125"/>
            <a:ext cx="10515600" cy="1325563"/>
          </a:xfrm>
        </p:spPr>
        <p:txBody>
          <a:bodyPr>
            <a:normAutofit/>
          </a:bodyPr>
          <a:lstStyle/>
          <a:p>
            <a:pPr algn="ctr"/>
            <a:r>
              <a:rPr lang="en-US" sz="5400" dirty="0"/>
              <a:t>How do I Say It?</a:t>
            </a:r>
          </a:p>
        </p:txBody>
      </p:sp>
      <p:sp>
        <p:nvSpPr>
          <p:cNvPr id="14" name="sketch line">
            <a:extLst>
              <a:ext uri="{FF2B5EF4-FFF2-40B4-BE49-F238E27FC236}">
                <a16:creationId xmlns:a16="http://schemas.microsoft.com/office/drawing/2014/main" id="{8EB9FF51-E3AA-3A63-3316-F543962D3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DE5D09-6166-084F-B381-660DC8BE6D29}"/>
              </a:ext>
            </a:extLst>
          </p:cNvPr>
          <p:cNvSpPr/>
          <p:nvPr/>
        </p:nvSpPr>
        <p:spPr>
          <a:xfrm>
            <a:off x="6667680" y="5839620"/>
            <a:ext cx="3957302" cy="350865"/>
          </a:xfrm>
          <a:prstGeom prst="rect">
            <a:avLst/>
          </a:prstGeom>
        </p:spPr>
        <p:txBody>
          <a:bodyPr wrap="none">
            <a:spAutoFit/>
          </a:bodyPr>
          <a:lstStyle/>
          <a:p>
            <a:pPr algn="r" defTabSz="768096">
              <a:spcAft>
                <a:spcPts val="600"/>
              </a:spcAft>
            </a:pPr>
            <a:r>
              <a:rPr lang="en-US" sz="1680" kern="1200" spc="252">
                <a:solidFill>
                  <a:srgbClr val="005E6C"/>
                </a:solidFill>
                <a:latin typeface="Oswald" pitchFamily="2" charset="77"/>
                <a:ea typeface="+mn-ea"/>
                <a:cs typeface="+mn-cs"/>
              </a:rPr>
              <a:t>WESTCENTER.ORG/STARTUP-MENDO</a:t>
            </a:r>
            <a:endParaRPr lang="en-US" sz="2000" spc="300">
              <a:solidFill>
                <a:srgbClr val="0E6472"/>
              </a:solidFill>
              <a:latin typeface="Oswald" pitchFamily="2" charset="77"/>
            </a:endParaRPr>
          </a:p>
        </p:txBody>
      </p:sp>
      <p:sp>
        <p:nvSpPr>
          <p:cNvPr id="3" name="Content Placeholder 2">
            <a:extLst>
              <a:ext uri="{FF2B5EF4-FFF2-40B4-BE49-F238E27FC236}">
                <a16:creationId xmlns:a16="http://schemas.microsoft.com/office/drawing/2014/main" id="{C3E2C91C-CA53-8652-76A9-F5314028F571}"/>
              </a:ext>
            </a:extLst>
          </p:cNvPr>
          <p:cNvSpPr>
            <a:spLocks/>
          </p:cNvSpPr>
          <p:nvPr/>
        </p:nvSpPr>
        <p:spPr>
          <a:xfrm>
            <a:off x="956306" y="2228086"/>
            <a:ext cx="10279388" cy="3611533"/>
          </a:xfrm>
          <a:prstGeom prst="rect">
            <a:avLst/>
          </a:prstGeom>
        </p:spPr>
        <p:txBody>
          <a:bodyPr>
            <a:normAutofit/>
          </a:bodyPr>
          <a:lstStyle/>
          <a:p>
            <a:pPr marL="0" indent="0">
              <a:lnSpc>
                <a:spcPct val="150000"/>
              </a:lnSpc>
              <a:spcAft>
                <a:spcPts val="600"/>
              </a:spcAft>
              <a:buNone/>
            </a:pPr>
            <a:r>
              <a:rPr lang="en-US" sz="2000" b="1" dirty="0">
                <a:latin typeface="Oswald Light" pitchFamily="2" charset="77"/>
              </a:rPr>
              <a:t>Inspire: </a:t>
            </a:r>
            <a:r>
              <a:rPr lang="en-US" sz="2000" dirty="0">
                <a:latin typeface="Oswald Light" pitchFamily="2" charset="77"/>
              </a:rPr>
              <a:t>“I am calling to give you an update on a recent change I had to make to one of our deadline dates.”</a:t>
            </a:r>
          </a:p>
          <a:p>
            <a:pPr marL="0" indent="0">
              <a:lnSpc>
                <a:spcPct val="150000"/>
              </a:lnSpc>
              <a:spcAft>
                <a:spcPts val="600"/>
              </a:spcAft>
              <a:buNone/>
            </a:pPr>
            <a:r>
              <a:rPr lang="en-US" sz="2000" b="1" dirty="0">
                <a:latin typeface="Oswald Light" pitchFamily="2" charset="77"/>
              </a:rPr>
              <a:t>Educate: </a:t>
            </a:r>
            <a:r>
              <a:rPr lang="en-US" sz="2000" dirty="0">
                <a:latin typeface="Oswald Light" pitchFamily="2" charset="77"/>
              </a:rPr>
              <a:t>“Unfortunately, the edits took longer than I realized. While that is not going to cost you more, it will push our deadline out by 2 days. My apologies for not assessing this better before our project started.”</a:t>
            </a:r>
          </a:p>
          <a:p>
            <a:pPr marL="0" indent="0">
              <a:lnSpc>
                <a:spcPct val="150000"/>
              </a:lnSpc>
              <a:spcAft>
                <a:spcPts val="600"/>
              </a:spcAft>
              <a:buNone/>
            </a:pPr>
            <a:r>
              <a:rPr lang="en-US" sz="2000" b="1" dirty="0">
                <a:latin typeface="Oswald Light" pitchFamily="2" charset="77"/>
              </a:rPr>
              <a:t>Implementation: </a:t>
            </a:r>
            <a:r>
              <a:rPr lang="en-US" sz="2000" dirty="0">
                <a:latin typeface="Oswald Light" pitchFamily="2" charset="77"/>
              </a:rPr>
              <a:t>“I have created space in my calendar by (Pushing another project out, working nights and weekends, not sleeping) and if I can move anything else to get this done on time, I will.”</a:t>
            </a:r>
          </a:p>
          <a:p>
            <a:pPr marL="0" indent="0">
              <a:lnSpc>
                <a:spcPct val="150000"/>
              </a:lnSpc>
              <a:spcAft>
                <a:spcPts val="600"/>
              </a:spcAft>
              <a:buNone/>
            </a:pPr>
            <a:r>
              <a:rPr lang="en-US" sz="2000" b="1" dirty="0">
                <a:latin typeface="Oswald Light" pitchFamily="2" charset="77"/>
              </a:rPr>
              <a:t>Continuous Improvement: </a:t>
            </a:r>
            <a:r>
              <a:rPr lang="en-US" sz="2000" dirty="0">
                <a:latin typeface="Oswald Light" pitchFamily="2" charset="77"/>
              </a:rPr>
              <a:t>“I don’t want you to worry at all about this being finished by XXX. Would you like me to check in more often than I have been?”</a:t>
            </a:r>
          </a:p>
          <a:p>
            <a:pPr marL="0" indent="0">
              <a:lnSpc>
                <a:spcPct val="150000"/>
              </a:lnSpc>
              <a:spcAft>
                <a:spcPts val="600"/>
              </a:spcAft>
              <a:buNone/>
            </a:pPr>
            <a:endParaRPr lang="en-US" sz="1600" dirty="0">
              <a:latin typeface="Oswald Light" pitchFamily="2" charset="77"/>
            </a:endParaRPr>
          </a:p>
        </p:txBody>
      </p:sp>
    </p:spTree>
    <p:extLst>
      <p:ext uri="{BB962C8B-B14F-4D97-AF65-F5344CB8AC3E}">
        <p14:creationId xmlns:p14="http://schemas.microsoft.com/office/powerpoint/2010/main" val="1131113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9B2DC0-1DB9-08C9-67DF-4CF263B4F98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0C958DE-3BFA-A31D-D60E-ACDD901F0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E0B38FB-D2EF-9EB6-8542-A3760050E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870F77A-A16B-CA2E-5AEB-8E4C16923FF3}"/>
              </a:ext>
            </a:extLst>
          </p:cNvPr>
          <p:cNvSpPr>
            <a:spLocks noGrp="1"/>
          </p:cNvSpPr>
          <p:nvPr>
            <p:ph type="title"/>
          </p:nvPr>
        </p:nvSpPr>
        <p:spPr>
          <a:xfrm>
            <a:off x="0" y="0"/>
            <a:ext cx="12188952" cy="837267"/>
          </a:xfrm>
        </p:spPr>
        <p:txBody>
          <a:bodyPr>
            <a:normAutofit/>
          </a:bodyPr>
          <a:lstStyle/>
          <a:p>
            <a:pPr algn="ctr"/>
            <a:r>
              <a:rPr lang="en-US" dirty="0">
                <a:latin typeface="Open Sans Light" panose="020B0306030504020204" pitchFamily="34" charset="0"/>
                <a:ea typeface="Open Sans Light" panose="020B0306030504020204" pitchFamily="34" charset="0"/>
                <a:cs typeface="Open Sans Light" panose="020B0306030504020204" pitchFamily="34" charset="0"/>
              </a:rPr>
              <a:t>Customer Retention Programs</a:t>
            </a:r>
            <a:endParaRPr lang="en-US" dirty="0"/>
          </a:p>
        </p:txBody>
      </p:sp>
      <p:sp>
        <p:nvSpPr>
          <p:cNvPr id="7" name="Rectangle 6">
            <a:extLst>
              <a:ext uri="{FF2B5EF4-FFF2-40B4-BE49-F238E27FC236}">
                <a16:creationId xmlns:a16="http://schemas.microsoft.com/office/drawing/2014/main" id="{04BC5B4B-9458-6C1F-F2FB-B832B7EB883B}"/>
              </a:ext>
            </a:extLst>
          </p:cNvPr>
          <p:cNvSpPr/>
          <p:nvPr/>
        </p:nvSpPr>
        <p:spPr>
          <a:xfrm>
            <a:off x="6266763" y="5844791"/>
            <a:ext cx="3908057" cy="347788"/>
          </a:xfrm>
          <a:prstGeom prst="rect">
            <a:avLst/>
          </a:prstGeom>
        </p:spPr>
        <p:txBody>
          <a:bodyPr wrap="none">
            <a:spAutoFit/>
          </a:bodyPr>
          <a:lstStyle/>
          <a:p>
            <a:pPr algn="r" defTabSz="758952">
              <a:spcAft>
                <a:spcPts val="600"/>
              </a:spcAft>
            </a:pPr>
            <a:r>
              <a:rPr lang="en-US" sz="1660" kern="1200" spc="249">
                <a:solidFill>
                  <a:srgbClr val="005E6C"/>
                </a:solidFill>
                <a:latin typeface="Oswald" pitchFamily="2" charset="77"/>
                <a:ea typeface="+mn-ea"/>
                <a:cs typeface="+mn-cs"/>
              </a:rPr>
              <a:t>WESTCENTER.ORG/STARTUP-MENDO</a:t>
            </a:r>
            <a:endParaRPr lang="en-US" sz="2000" spc="300">
              <a:solidFill>
                <a:srgbClr val="0E6472"/>
              </a:solidFill>
              <a:latin typeface="Oswald" pitchFamily="2" charset="77"/>
            </a:endParaRPr>
          </a:p>
        </p:txBody>
      </p:sp>
      <p:sp>
        <p:nvSpPr>
          <p:cNvPr id="3" name="Content Placeholder 2">
            <a:extLst>
              <a:ext uri="{FF2B5EF4-FFF2-40B4-BE49-F238E27FC236}">
                <a16:creationId xmlns:a16="http://schemas.microsoft.com/office/drawing/2014/main" id="{55398FC6-37AE-6F7C-81E5-C666B7586070}"/>
              </a:ext>
            </a:extLst>
          </p:cNvPr>
          <p:cNvSpPr>
            <a:spLocks/>
          </p:cNvSpPr>
          <p:nvPr/>
        </p:nvSpPr>
        <p:spPr>
          <a:xfrm>
            <a:off x="1415828" y="2587910"/>
            <a:ext cx="4217920" cy="2925566"/>
          </a:xfrm>
          <a:prstGeom prst="rect">
            <a:avLst/>
          </a:prstGeom>
        </p:spPr>
        <p:txBody>
          <a:bodyPr>
            <a:normAutofit/>
          </a:bodyPr>
          <a:lstStyle/>
          <a:p>
            <a:pPr defTabSz="758952">
              <a:lnSpc>
                <a:spcPct val="150000"/>
              </a:lnSpc>
              <a:spcAft>
                <a:spcPts val="600"/>
              </a:spcAft>
            </a:pPr>
            <a:endParaRPr lang="en-US" altLang="en-US" sz="1328" kern="1200" dirty="0">
              <a:solidFill>
                <a:schemeClr val="tx1"/>
              </a:solidFill>
              <a:latin typeface="Calisto MT" panose="02040603050505030304" pitchFamily="18" charset="0"/>
              <a:ea typeface="+mn-ea"/>
              <a:cs typeface="+mn-cs"/>
              <a:sym typeface="Arial" panose="020B0604020202020204" pitchFamily="34" charset="0"/>
            </a:endParaRPr>
          </a:p>
          <a:p>
            <a:pPr marL="0" indent="0">
              <a:lnSpc>
                <a:spcPct val="150000"/>
              </a:lnSpc>
              <a:spcAft>
                <a:spcPts val="600"/>
              </a:spcAft>
              <a:buNone/>
            </a:pPr>
            <a:endParaRPr lang="en-US" sz="1600" dirty="0">
              <a:latin typeface="Oswald Light" pitchFamily="2" charset="77"/>
            </a:endParaRPr>
          </a:p>
        </p:txBody>
      </p:sp>
      <p:sp>
        <p:nvSpPr>
          <p:cNvPr id="6" name="TextBox 5">
            <a:extLst>
              <a:ext uri="{FF2B5EF4-FFF2-40B4-BE49-F238E27FC236}">
                <a16:creationId xmlns:a16="http://schemas.microsoft.com/office/drawing/2014/main" id="{061301E3-E2BE-0135-7549-42255A046C3B}"/>
              </a:ext>
            </a:extLst>
          </p:cNvPr>
          <p:cNvSpPr txBox="1"/>
          <p:nvPr/>
        </p:nvSpPr>
        <p:spPr>
          <a:xfrm>
            <a:off x="0" y="1246910"/>
            <a:ext cx="12188952" cy="5786199"/>
          </a:xfrm>
          <a:prstGeom prst="rect">
            <a:avLst/>
          </a:prstGeom>
          <a:noFill/>
        </p:spPr>
        <p:txBody>
          <a:bodyPr wrap="square" rtlCol="0">
            <a:spAutoFit/>
          </a:bodyPr>
          <a:lstStyle/>
          <a:p>
            <a:pPr algn="ctr"/>
            <a:r>
              <a:rPr lang="en-US" sz="1600" b="0" i="0" dirty="0">
                <a:solidFill>
                  <a:srgbClr val="0D0D0D"/>
                </a:solidFill>
                <a:effectLst/>
                <a:latin typeface="Söhne"/>
              </a:rPr>
              <a:t>Customer retention programs are strategies and initiatives designed by businesses to keep existing customers engaged, satisfied, and loyal to their brand over time. These programs aim to reduce customer churn (the rate at which customers stop doing business with a company) by fostering long-term relationships with customers.</a:t>
            </a:r>
          </a:p>
          <a:p>
            <a:pPr algn="l"/>
            <a:r>
              <a:rPr lang="en-US" sz="1600" b="0" i="0" dirty="0">
                <a:solidFill>
                  <a:srgbClr val="0D0D0D"/>
                </a:solidFill>
                <a:effectLst/>
                <a:latin typeface="Söhne"/>
              </a:rPr>
              <a:t>Key components of customer retention programs may include:</a:t>
            </a:r>
          </a:p>
          <a:p>
            <a:pPr algn="l"/>
            <a:r>
              <a:rPr lang="en-US" sz="1600" b="1" i="0" dirty="0">
                <a:solidFill>
                  <a:srgbClr val="0D0D0D"/>
                </a:solidFill>
                <a:effectLst/>
                <a:latin typeface="Söhne"/>
              </a:rPr>
              <a:t>Loyalty programs: </a:t>
            </a:r>
            <a:r>
              <a:rPr lang="en-US" sz="1600" b="0" i="0" dirty="0">
                <a:solidFill>
                  <a:srgbClr val="0D0D0D"/>
                </a:solidFill>
                <a:effectLst/>
                <a:latin typeface="Söhne"/>
              </a:rPr>
              <a:t>These programs reward customers for repeat purchases or engagement with the brand. This could involve earning points for every purchase, which can then be redeemed for discounts, free products, or other rewards.</a:t>
            </a:r>
          </a:p>
          <a:p>
            <a:pPr algn="l"/>
            <a:endParaRPr lang="en-US" sz="1600" b="0" i="0" dirty="0">
              <a:solidFill>
                <a:srgbClr val="0D0D0D"/>
              </a:solidFill>
              <a:effectLst/>
              <a:latin typeface="Söhne"/>
            </a:endParaRPr>
          </a:p>
          <a:p>
            <a:pPr algn="l"/>
            <a:r>
              <a:rPr lang="en-US" sz="1600" b="1" i="0" dirty="0">
                <a:solidFill>
                  <a:srgbClr val="0D0D0D"/>
                </a:solidFill>
                <a:effectLst/>
                <a:latin typeface="Söhne"/>
              </a:rPr>
              <a:t>Personalized communication:</a:t>
            </a:r>
            <a:r>
              <a:rPr lang="en-US" sz="1600" b="0" i="0" dirty="0">
                <a:solidFill>
                  <a:srgbClr val="0D0D0D"/>
                </a:solidFill>
                <a:effectLst/>
                <a:latin typeface="Söhne"/>
              </a:rPr>
              <a:t> Businesses use data and analytics to understand their customers better and tailor communication and offers to their preferences and behaviors. Personalized emails, offers, and recommendations can make customers feel valued and understood.</a:t>
            </a:r>
          </a:p>
          <a:p>
            <a:pPr algn="l"/>
            <a:endParaRPr lang="en-US" sz="1600" dirty="0">
              <a:solidFill>
                <a:srgbClr val="0D0D0D"/>
              </a:solidFill>
              <a:latin typeface="Söhne"/>
            </a:endParaRPr>
          </a:p>
          <a:p>
            <a:pPr algn="l"/>
            <a:r>
              <a:rPr lang="en-US" sz="1600" b="1" i="0" dirty="0">
                <a:solidFill>
                  <a:srgbClr val="0D0D0D"/>
                </a:solidFill>
                <a:effectLst/>
                <a:latin typeface="Söhne"/>
              </a:rPr>
              <a:t>Exceptional customer service: </a:t>
            </a:r>
            <a:r>
              <a:rPr lang="en-US" sz="1600" b="0" i="0" dirty="0">
                <a:solidFill>
                  <a:srgbClr val="0D0D0D"/>
                </a:solidFill>
                <a:effectLst/>
                <a:latin typeface="Söhne"/>
              </a:rPr>
              <a:t>Providing excellent customer service is crucial for retaining customers. This includes resolving issues quickly and efficiently, being responsive to customer inquiries and feedback, and making the overall experience pleasant and hassle-free.</a:t>
            </a:r>
          </a:p>
          <a:p>
            <a:pPr algn="l"/>
            <a:endParaRPr lang="en-US" sz="1600" b="0" i="0" dirty="0">
              <a:solidFill>
                <a:srgbClr val="0D0D0D"/>
              </a:solidFill>
              <a:effectLst/>
              <a:latin typeface="Söhne"/>
            </a:endParaRPr>
          </a:p>
          <a:p>
            <a:pPr algn="l"/>
            <a:r>
              <a:rPr lang="en-US" sz="1600" b="1" i="0" dirty="0">
                <a:solidFill>
                  <a:srgbClr val="0D0D0D"/>
                </a:solidFill>
                <a:effectLst/>
                <a:latin typeface="Söhne"/>
              </a:rPr>
              <a:t>Exclusive offers and incentives: </a:t>
            </a:r>
            <a:r>
              <a:rPr lang="en-US" sz="1600" b="0" i="0" dirty="0">
                <a:solidFill>
                  <a:srgbClr val="0D0D0D"/>
                </a:solidFill>
                <a:effectLst/>
                <a:latin typeface="Söhne"/>
              </a:rPr>
              <a:t>Offering exclusive deals, discounts, or early access to new products/services can incentivize customers to stay loyal to the brand.</a:t>
            </a:r>
          </a:p>
          <a:p>
            <a:pPr algn="l"/>
            <a:endParaRPr lang="en-US" sz="1600" b="0" i="0" dirty="0">
              <a:solidFill>
                <a:srgbClr val="0D0D0D"/>
              </a:solidFill>
              <a:effectLst/>
              <a:latin typeface="Söhne"/>
            </a:endParaRPr>
          </a:p>
          <a:p>
            <a:pPr algn="l"/>
            <a:r>
              <a:rPr lang="en-US" sz="1600" b="1" i="0" dirty="0">
                <a:solidFill>
                  <a:srgbClr val="0D0D0D"/>
                </a:solidFill>
                <a:effectLst/>
                <a:latin typeface="Söhne"/>
              </a:rPr>
              <a:t>Regular engagement: </a:t>
            </a:r>
            <a:r>
              <a:rPr lang="en-US" sz="1600" b="0" i="0" dirty="0">
                <a:solidFill>
                  <a:srgbClr val="0D0D0D"/>
                </a:solidFill>
                <a:effectLst/>
                <a:latin typeface="Söhne"/>
              </a:rPr>
              <a:t>Keeping customers engaged through various channels such as social media, email newsletters, and events helps maintain their interest in the brand and strengthens the relationship.</a:t>
            </a:r>
          </a:p>
          <a:p>
            <a:pPr algn="l"/>
            <a:endParaRPr lang="en-US" sz="1600" dirty="0">
              <a:solidFill>
                <a:srgbClr val="0D0D0D"/>
              </a:solidFill>
              <a:latin typeface="Söhne"/>
            </a:endParaRPr>
          </a:p>
          <a:p>
            <a:pPr algn="l"/>
            <a:endParaRPr lang="en-US" sz="1600" b="0" i="0" dirty="0">
              <a:solidFill>
                <a:srgbClr val="0D0D0D"/>
              </a:solidFill>
              <a:effectLst/>
              <a:latin typeface="Söhne"/>
            </a:endParaRPr>
          </a:p>
          <a:p>
            <a:pPr algn="l"/>
            <a:r>
              <a:rPr lang="en-US" sz="1600" b="1" i="0" dirty="0">
                <a:solidFill>
                  <a:srgbClr val="0D0D0D"/>
                </a:solidFill>
                <a:effectLst/>
                <a:latin typeface="Söhne"/>
              </a:rPr>
              <a:t>Feedback and improvement: </a:t>
            </a:r>
            <a:r>
              <a:rPr lang="en-US" sz="1600" b="0" i="0" dirty="0">
                <a:solidFill>
                  <a:srgbClr val="0D0D0D"/>
                </a:solidFill>
                <a:effectLst/>
                <a:latin typeface="Söhne"/>
              </a:rPr>
              <a:t>Actively seeking feedback from customers and using it to improve products, services, and overall customer experience demonstrates a commitment to meeting their needs and preferences.</a:t>
            </a:r>
          </a:p>
          <a:p>
            <a:endParaRPr lang="en-US" dirty="0"/>
          </a:p>
        </p:txBody>
      </p:sp>
    </p:spTree>
    <p:extLst>
      <p:ext uri="{BB962C8B-B14F-4D97-AF65-F5344CB8AC3E}">
        <p14:creationId xmlns:p14="http://schemas.microsoft.com/office/powerpoint/2010/main" val="981479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person carrying a surfboard&#10;&#10;Description automatically generated with medium confidence">
            <a:extLst>
              <a:ext uri="{FF2B5EF4-FFF2-40B4-BE49-F238E27FC236}">
                <a16:creationId xmlns:a16="http://schemas.microsoft.com/office/drawing/2014/main" id="{1FA56A60-C6C5-6C4F-8890-6A8A8475FFCF}"/>
              </a:ext>
            </a:extLst>
          </p:cNvPr>
          <p:cNvPicPr>
            <a:picLocks noChangeAspect="1"/>
          </p:cNvPicPr>
          <p:nvPr/>
        </p:nvPicPr>
        <p:blipFill rotWithShape="1">
          <a:blip r:embed="rId2"/>
          <a:srcRect l="203" t="20241" r="15398" b="8533"/>
          <a:stretch/>
        </p:blipFill>
        <p:spPr>
          <a:xfrm>
            <a:off x="0" y="1"/>
            <a:ext cx="12188952" cy="6858000"/>
          </a:xfrm>
          <a:prstGeom prst="rect">
            <a:avLst/>
          </a:prstGeom>
        </p:spPr>
      </p:pic>
      <p:sp>
        <p:nvSpPr>
          <p:cNvPr id="5" name="Arrow: Pentagon 4">
            <a:extLst>
              <a:ext uri="{FF2B5EF4-FFF2-40B4-BE49-F238E27FC236}">
                <a16:creationId xmlns:a16="http://schemas.microsoft.com/office/drawing/2014/main" id="{A6482688-DA26-3078-EA29-DC1E2C348440}"/>
              </a:ext>
            </a:extLst>
          </p:cNvPr>
          <p:cNvSpPr/>
          <p:nvPr/>
        </p:nvSpPr>
        <p:spPr>
          <a:xfrm>
            <a:off x="0" y="-1"/>
            <a:ext cx="4050792" cy="6858002"/>
          </a:xfrm>
          <a:prstGeom prst="homePlate">
            <a:avLst>
              <a:gd name="adj" fmla="val 29281"/>
            </a:avLst>
          </a:prstGeom>
          <a:solidFill>
            <a:srgbClr val="0E6472"/>
          </a:solidFill>
          <a:ln>
            <a:solidFill>
              <a:srgbClr val="0E6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80B4495-3DFE-C70F-CC7C-FEB2350EE8CB}"/>
              </a:ext>
            </a:extLst>
          </p:cNvPr>
          <p:cNvSpPr/>
          <p:nvPr/>
        </p:nvSpPr>
        <p:spPr>
          <a:xfrm>
            <a:off x="0" y="3098810"/>
            <a:ext cx="5486400" cy="2246769"/>
          </a:xfrm>
          <a:prstGeom prst="rect">
            <a:avLst/>
          </a:prstGeom>
        </p:spPr>
        <p:txBody>
          <a:bodyPr wrap="square">
            <a:spAutoFit/>
          </a:bodyPr>
          <a:lstStyle/>
          <a:p>
            <a:r>
              <a:rPr lang="en-US" sz="2800" spc="300" dirty="0">
                <a:solidFill>
                  <a:srgbClr val="F7901D"/>
                </a:solidFill>
                <a:latin typeface="Oswald" pitchFamily="2" charset="77"/>
              </a:rPr>
              <a:t>Next Steps:</a:t>
            </a:r>
          </a:p>
          <a:p>
            <a:endParaRPr lang="en-US" sz="2800" spc="300" dirty="0">
              <a:solidFill>
                <a:srgbClr val="F7901D"/>
              </a:solidFill>
              <a:latin typeface="Oswald" pitchFamily="2" charset="77"/>
            </a:endParaRPr>
          </a:p>
          <a:p>
            <a:pPr marL="514350" indent="-514350">
              <a:buAutoNum type="arabicPeriod"/>
            </a:pPr>
            <a:r>
              <a:rPr lang="en-US" sz="2800" spc="300" dirty="0">
                <a:solidFill>
                  <a:srgbClr val="F7901D"/>
                </a:solidFill>
                <a:latin typeface="Oswald" pitchFamily="2" charset="77"/>
              </a:rPr>
              <a:t>System Template</a:t>
            </a:r>
          </a:p>
          <a:p>
            <a:pPr marL="514350" indent="-514350">
              <a:buAutoNum type="arabicPeriod"/>
            </a:pPr>
            <a:r>
              <a:rPr lang="en-US" sz="2800" spc="300" dirty="0">
                <a:solidFill>
                  <a:srgbClr val="F7901D"/>
                </a:solidFill>
                <a:latin typeface="Oswald" pitchFamily="2" charset="77"/>
              </a:rPr>
              <a:t>Brand Statement </a:t>
            </a:r>
          </a:p>
          <a:p>
            <a:endParaRPr lang="en-US" sz="2800" spc="300" dirty="0">
              <a:solidFill>
                <a:srgbClr val="F7901D"/>
              </a:solidFill>
              <a:latin typeface="Oswald" pitchFamily="2" charset="77"/>
            </a:endParaRPr>
          </a:p>
        </p:txBody>
      </p:sp>
    </p:spTree>
    <p:extLst>
      <p:ext uri="{BB962C8B-B14F-4D97-AF65-F5344CB8AC3E}">
        <p14:creationId xmlns:p14="http://schemas.microsoft.com/office/powerpoint/2010/main" val="3298159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carrying a surfboard&#10;&#10;Description automatically generated with medium confidence">
            <a:extLst>
              <a:ext uri="{FF2B5EF4-FFF2-40B4-BE49-F238E27FC236}">
                <a16:creationId xmlns:a16="http://schemas.microsoft.com/office/drawing/2014/main" id="{1FA56A60-C6C5-6C4F-8890-6A8A8475FFCF}"/>
              </a:ext>
            </a:extLst>
          </p:cNvPr>
          <p:cNvPicPr>
            <a:picLocks noChangeAspect="1"/>
          </p:cNvPicPr>
          <p:nvPr/>
        </p:nvPicPr>
        <p:blipFill rotWithShape="1">
          <a:blip r:embed="rId2"/>
          <a:srcRect l="203" t="20241" r="15398" b="8533"/>
          <a:stretch/>
        </p:blipFill>
        <p:spPr>
          <a:xfrm>
            <a:off x="0" y="1"/>
            <a:ext cx="12188952" cy="6858000"/>
          </a:xfrm>
          <a:prstGeom prst="rect">
            <a:avLst/>
          </a:prstGeom>
        </p:spPr>
      </p:pic>
      <p:sp>
        <p:nvSpPr>
          <p:cNvPr id="7" name="Rectangle 6">
            <a:extLst>
              <a:ext uri="{FF2B5EF4-FFF2-40B4-BE49-F238E27FC236}">
                <a16:creationId xmlns:a16="http://schemas.microsoft.com/office/drawing/2014/main" id="{5B6D0182-4761-3D4A-9476-95F1F2A7E72F}"/>
              </a:ext>
            </a:extLst>
          </p:cNvPr>
          <p:cNvSpPr/>
          <p:nvPr/>
        </p:nvSpPr>
        <p:spPr>
          <a:xfrm>
            <a:off x="381129" y="453975"/>
            <a:ext cx="6012413" cy="523220"/>
          </a:xfrm>
          <a:prstGeom prst="rect">
            <a:avLst/>
          </a:prstGeom>
        </p:spPr>
        <p:txBody>
          <a:bodyPr wrap="square">
            <a:spAutoFit/>
          </a:bodyPr>
          <a:lstStyle/>
          <a:p>
            <a:r>
              <a:rPr lang="en-US" sz="2800" spc="300" dirty="0">
                <a:solidFill>
                  <a:srgbClr val="F7901D"/>
                </a:solidFill>
                <a:latin typeface="Oswald" pitchFamily="2" charset="77"/>
              </a:rPr>
              <a:t>THANK YOU FOR BEING PART OF</a:t>
            </a:r>
          </a:p>
        </p:txBody>
      </p:sp>
      <p:grpSp>
        <p:nvGrpSpPr>
          <p:cNvPr id="24" name="Group 23">
            <a:extLst>
              <a:ext uri="{FF2B5EF4-FFF2-40B4-BE49-F238E27FC236}">
                <a16:creationId xmlns:a16="http://schemas.microsoft.com/office/drawing/2014/main" id="{2418BBA7-CE31-3B4C-A2CE-B800A45939B7}"/>
              </a:ext>
            </a:extLst>
          </p:cNvPr>
          <p:cNvGrpSpPr/>
          <p:nvPr/>
        </p:nvGrpSpPr>
        <p:grpSpPr>
          <a:xfrm>
            <a:off x="381129" y="1352191"/>
            <a:ext cx="6336912" cy="2936547"/>
            <a:chOff x="381129" y="1053797"/>
            <a:chExt cx="6336912" cy="2936547"/>
          </a:xfrm>
        </p:grpSpPr>
        <p:pic>
          <p:nvPicPr>
            <p:cNvPr id="6" name="Picture 5">
              <a:extLst>
                <a:ext uri="{FF2B5EF4-FFF2-40B4-BE49-F238E27FC236}">
                  <a16:creationId xmlns:a16="http://schemas.microsoft.com/office/drawing/2014/main" id="{1459A52C-D3D2-764E-95C4-218AAEF0F8EA}"/>
                </a:ext>
              </a:extLst>
            </p:cNvPr>
            <p:cNvPicPr>
              <a:picLocks noChangeAspect="1"/>
            </p:cNvPicPr>
            <p:nvPr/>
          </p:nvPicPr>
          <p:blipFill rotWithShape="1">
            <a:blip r:embed="rId3"/>
            <a:srcRect t="64" b="64"/>
            <a:stretch/>
          </p:blipFill>
          <p:spPr>
            <a:xfrm>
              <a:off x="381129" y="1053797"/>
              <a:ext cx="6336912" cy="2288804"/>
            </a:xfrm>
            <a:prstGeom prst="rect">
              <a:avLst/>
            </a:prstGeom>
          </p:spPr>
        </p:pic>
        <p:sp>
          <p:nvSpPr>
            <p:cNvPr id="15" name="Rectangle 14">
              <a:extLst>
                <a:ext uri="{FF2B5EF4-FFF2-40B4-BE49-F238E27FC236}">
                  <a16:creationId xmlns:a16="http://schemas.microsoft.com/office/drawing/2014/main" id="{1B9AD1B3-FD20-A94D-9C3C-F15AC0CE5D57}"/>
                </a:ext>
              </a:extLst>
            </p:cNvPr>
            <p:cNvSpPr/>
            <p:nvPr/>
          </p:nvSpPr>
          <p:spPr>
            <a:xfrm>
              <a:off x="1539752" y="3159347"/>
              <a:ext cx="1390124" cy="830997"/>
            </a:xfrm>
            <a:prstGeom prst="rect">
              <a:avLst/>
            </a:prstGeom>
          </p:spPr>
          <p:txBody>
            <a:bodyPr wrap="none">
              <a:spAutoFit/>
            </a:bodyPr>
            <a:lstStyle/>
            <a:p>
              <a:r>
                <a:rPr lang="en-US" sz="4800" dirty="0">
                  <a:solidFill>
                    <a:srgbClr val="0E6472"/>
                  </a:solidFill>
                  <a:latin typeface="Oswald" pitchFamily="2" charset="77"/>
                </a:rPr>
                <a:t>2024</a:t>
              </a:r>
            </a:p>
          </p:txBody>
        </p:sp>
      </p:grpSp>
      <p:grpSp>
        <p:nvGrpSpPr>
          <p:cNvPr id="3" name="Group 2">
            <a:extLst>
              <a:ext uri="{FF2B5EF4-FFF2-40B4-BE49-F238E27FC236}">
                <a16:creationId xmlns:a16="http://schemas.microsoft.com/office/drawing/2014/main" id="{EBBAA07D-73A7-3B48-A908-1F0040F5ECDF}"/>
              </a:ext>
            </a:extLst>
          </p:cNvPr>
          <p:cNvGrpSpPr/>
          <p:nvPr/>
        </p:nvGrpSpPr>
        <p:grpSpPr>
          <a:xfrm>
            <a:off x="1663331" y="4780636"/>
            <a:ext cx="908421" cy="908421"/>
            <a:chOff x="5396229" y="2574030"/>
            <a:chExt cx="908421" cy="908421"/>
          </a:xfrm>
        </p:grpSpPr>
        <p:sp>
          <p:nvSpPr>
            <p:cNvPr id="10" name="Google Shape;254;p15">
              <a:extLst>
                <a:ext uri="{FF2B5EF4-FFF2-40B4-BE49-F238E27FC236}">
                  <a16:creationId xmlns:a16="http://schemas.microsoft.com/office/drawing/2014/main" id="{6941548B-69E5-EE44-9B50-7A26F21C9054}"/>
                </a:ext>
              </a:extLst>
            </p:cNvPr>
            <p:cNvSpPr/>
            <p:nvPr/>
          </p:nvSpPr>
          <p:spPr>
            <a:xfrm>
              <a:off x="5396229" y="2574030"/>
              <a:ext cx="908421" cy="9084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pic>
          <p:nvPicPr>
            <p:cNvPr id="11" name="Google Shape;255;p15">
              <a:extLst>
                <a:ext uri="{FF2B5EF4-FFF2-40B4-BE49-F238E27FC236}">
                  <a16:creationId xmlns:a16="http://schemas.microsoft.com/office/drawing/2014/main" id="{FE1A45A4-50CA-984C-AABB-931D606D1EBD}"/>
                </a:ext>
              </a:extLst>
            </p:cNvPr>
            <p:cNvPicPr preferRelativeResize="0"/>
            <p:nvPr/>
          </p:nvPicPr>
          <p:blipFill rotWithShape="1">
            <a:blip r:embed="rId4">
              <a:alphaModFix/>
            </a:blip>
            <a:srcRect/>
            <a:stretch/>
          </p:blipFill>
          <p:spPr>
            <a:xfrm>
              <a:off x="5437661" y="2655610"/>
              <a:ext cx="825556" cy="745261"/>
            </a:xfrm>
            <a:prstGeom prst="rect">
              <a:avLst/>
            </a:prstGeom>
            <a:noFill/>
            <a:ln>
              <a:noFill/>
            </a:ln>
          </p:spPr>
        </p:pic>
      </p:grpSp>
      <p:grpSp>
        <p:nvGrpSpPr>
          <p:cNvPr id="2" name="Group 1">
            <a:extLst>
              <a:ext uri="{FF2B5EF4-FFF2-40B4-BE49-F238E27FC236}">
                <a16:creationId xmlns:a16="http://schemas.microsoft.com/office/drawing/2014/main" id="{3C057D72-407F-F344-AC48-85317AB11862}"/>
              </a:ext>
            </a:extLst>
          </p:cNvPr>
          <p:cNvGrpSpPr/>
          <p:nvPr/>
        </p:nvGrpSpPr>
        <p:grpSpPr>
          <a:xfrm>
            <a:off x="5725436" y="4780636"/>
            <a:ext cx="908421" cy="908421"/>
            <a:chOff x="4313114" y="4895258"/>
            <a:chExt cx="908421" cy="908421"/>
          </a:xfrm>
        </p:grpSpPr>
        <p:sp>
          <p:nvSpPr>
            <p:cNvPr id="14" name="Google Shape;258;p15">
              <a:extLst>
                <a:ext uri="{FF2B5EF4-FFF2-40B4-BE49-F238E27FC236}">
                  <a16:creationId xmlns:a16="http://schemas.microsoft.com/office/drawing/2014/main" id="{297C4CF4-6332-834F-B7F5-0C420BFFB9E7}"/>
                </a:ext>
              </a:extLst>
            </p:cNvPr>
            <p:cNvSpPr/>
            <p:nvPr/>
          </p:nvSpPr>
          <p:spPr>
            <a:xfrm>
              <a:off x="4313114" y="4895258"/>
              <a:ext cx="908421" cy="9084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pic>
          <p:nvPicPr>
            <p:cNvPr id="16" name="Google Shape;259;p15">
              <a:extLst>
                <a:ext uri="{FF2B5EF4-FFF2-40B4-BE49-F238E27FC236}">
                  <a16:creationId xmlns:a16="http://schemas.microsoft.com/office/drawing/2014/main" id="{DACBC5E1-26A7-2848-8752-C05DD4F8A147}"/>
                </a:ext>
              </a:extLst>
            </p:cNvPr>
            <p:cNvPicPr preferRelativeResize="0"/>
            <p:nvPr/>
          </p:nvPicPr>
          <p:blipFill rotWithShape="1">
            <a:blip r:embed="rId5">
              <a:alphaModFix/>
            </a:blip>
            <a:srcRect/>
            <a:stretch/>
          </p:blipFill>
          <p:spPr>
            <a:xfrm>
              <a:off x="4389089" y="4971233"/>
              <a:ext cx="756471" cy="756471"/>
            </a:xfrm>
            <a:prstGeom prst="rect">
              <a:avLst/>
            </a:prstGeom>
            <a:noFill/>
            <a:ln>
              <a:noFill/>
            </a:ln>
          </p:spPr>
        </p:pic>
      </p:grpSp>
      <p:grpSp>
        <p:nvGrpSpPr>
          <p:cNvPr id="19" name="Group 18">
            <a:extLst>
              <a:ext uri="{FF2B5EF4-FFF2-40B4-BE49-F238E27FC236}">
                <a16:creationId xmlns:a16="http://schemas.microsoft.com/office/drawing/2014/main" id="{F945DE68-AAEE-EA4C-BE1F-954162CC76BA}"/>
              </a:ext>
            </a:extLst>
          </p:cNvPr>
          <p:cNvGrpSpPr/>
          <p:nvPr/>
        </p:nvGrpSpPr>
        <p:grpSpPr>
          <a:xfrm>
            <a:off x="2935061" y="4780636"/>
            <a:ext cx="1155337" cy="908421"/>
            <a:chOff x="3263892" y="4898888"/>
            <a:chExt cx="1155337" cy="908421"/>
          </a:xfrm>
        </p:grpSpPr>
        <p:sp>
          <p:nvSpPr>
            <p:cNvPr id="12" name="Google Shape;256;p15">
              <a:extLst>
                <a:ext uri="{FF2B5EF4-FFF2-40B4-BE49-F238E27FC236}">
                  <a16:creationId xmlns:a16="http://schemas.microsoft.com/office/drawing/2014/main" id="{37C876B1-972A-9D43-A5E7-1852804035DC}"/>
                </a:ext>
              </a:extLst>
            </p:cNvPr>
            <p:cNvSpPr/>
            <p:nvPr/>
          </p:nvSpPr>
          <p:spPr>
            <a:xfrm>
              <a:off x="3263892" y="4898888"/>
              <a:ext cx="1155337" cy="9084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pic>
          <p:nvPicPr>
            <p:cNvPr id="18" name="Picture 17" descr="Text, whiteboard&#10;&#10;Description automatically generated">
              <a:extLst>
                <a:ext uri="{FF2B5EF4-FFF2-40B4-BE49-F238E27FC236}">
                  <a16:creationId xmlns:a16="http://schemas.microsoft.com/office/drawing/2014/main" id="{5F7033B5-8041-4946-97AE-205ACAA20CA0}"/>
                </a:ext>
              </a:extLst>
            </p:cNvPr>
            <p:cNvPicPr>
              <a:picLocks noChangeAspect="1"/>
            </p:cNvPicPr>
            <p:nvPr/>
          </p:nvPicPr>
          <p:blipFill>
            <a:blip r:embed="rId6"/>
            <a:stretch>
              <a:fillRect/>
            </a:stretch>
          </p:blipFill>
          <p:spPr>
            <a:xfrm>
              <a:off x="3290064" y="5049316"/>
              <a:ext cx="1102993" cy="607565"/>
            </a:xfrm>
            <a:prstGeom prst="rect">
              <a:avLst/>
            </a:prstGeom>
          </p:spPr>
        </p:pic>
      </p:grpSp>
      <p:grpSp>
        <p:nvGrpSpPr>
          <p:cNvPr id="23" name="Group 22">
            <a:extLst>
              <a:ext uri="{FF2B5EF4-FFF2-40B4-BE49-F238E27FC236}">
                <a16:creationId xmlns:a16="http://schemas.microsoft.com/office/drawing/2014/main" id="{19B49F87-8B8C-9E48-8CDE-76280DF216CD}"/>
              </a:ext>
            </a:extLst>
          </p:cNvPr>
          <p:cNvGrpSpPr/>
          <p:nvPr/>
        </p:nvGrpSpPr>
        <p:grpSpPr>
          <a:xfrm>
            <a:off x="4453707" y="4780636"/>
            <a:ext cx="908421" cy="908421"/>
            <a:chOff x="7730782" y="4898888"/>
            <a:chExt cx="908421" cy="908421"/>
          </a:xfrm>
        </p:grpSpPr>
        <p:sp>
          <p:nvSpPr>
            <p:cNvPr id="20" name="Google Shape;256;p15">
              <a:extLst>
                <a:ext uri="{FF2B5EF4-FFF2-40B4-BE49-F238E27FC236}">
                  <a16:creationId xmlns:a16="http://schemas.microsoft.com/office/drawing/2014/main" id="{3341E41A-A3B7-564F-BD62-B5DECA8F2865}"/>
                </a:ext>
              </a:extLst>
            </p:cNvPr>
            <p:cNvSpPr/>
            <p:nvPr/>
          </p:nvSpPr>
          <p:spPr>
            <a:xfrm>
              <a:off x="7730782" y="4898888"/>
              <a:ext cx="908421" cy="9084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pic>
          <p:nvPicPr>
            <p:cNvPr id="22" name="Picture 21" descr="Logo&#10;&#10;Description automatically generated with low confidence">
              <a:extLst>
                <a:ext uri="{FF2B5EF4-FFF2-40B4-BE49-F238E27FC236}">
                  <a16:creationId xmlns:a16="http://schemas.microsoft.com/office/drawing/2014/main" id="{A512D41E-C7F7-684F-8B24-1341AE076EA3}"/>
                </a:ext>
              </a:extLst>
            </p:cNvPr>
            <p:cNvPicPr>
              <a:picLocks noChangeAspect="1"/>
            </p:cNvPicPr>
            <p:nvPr/>
          </p:nvPicPr>
          <p:blipFill>
            <a:blip r:embed="rId7"/>
            <a:stretch>
              <a:fillRect/>
            </a:stretch>
          </p:blipFill>
          <p:spPr>
            <a:xfrm>
              <a:off x="7818590" y="4980468"/>
              <a:ext cx="732804" cy="745261"/>
            </a:xfrm>
            <a:prstGeom prst="rect">
              <a:avLst/>
            </a:prstGeom>
          </p:spPr>
        </p:pic>
      </p:grpSp>
      <p:sp>
        <p:nvSpPr>
          <p:cNvPr id="21" name="Rectangle 20">
            <a:extLst>
              <a:ext uri="{FF2B5EF4-FFF2-40B4-BE49-F238E27FC236}">
                <a16:creationId xmlns:a16="http://schemas.microsoft.com/office/drawing/2014/main" id="{86430C03-E4DD-484D-B0C1-6DB6305D0383}"/>
              </a:ext>
            </a:extLst>
          </p:cNvPr>
          <p:cNvSpPr/>
          <p:nvPr/>
        </p:nvSpPr>
        <p:spPr>
          <a:xfrm>
            <a:off x="1587977" y="6141075"/>
            <a:ext cx="4665060" cy="400110"/>
          </a:xfrm>
          <a:prstGeom prst="rect">
            <a:avLst/>
          </a:prstGeom>
          <a:effectLst>
            <a:outerShdw blurRad="50800" dist="38100" dir="2700000" algn="tl" rotWithShape="0">
              <a:prstClr val="black">
                <a:alpha val="72000"/>
              </a:prstClr>
            </a:outerShdw>
          </a:effectLst>
        </p:spPr>
        <p:txBody>
          <a:bodyPr wrap="none">
            <a:spAutoFit/>
          </a:bodyPr>
          <a:lstStyle/>
          <a:p>
            <a:r>
              <a:rPr lang="en-US" sz="2000" spc="300" dirty="0">
                <a:solidFill>
                  <a:schemeClr val="bg1"/>
                </a:solidFill>
                <a:latin typeface="Oswald" pitchFamily="2" charset="77"/>
              </a:rPr>
              <a:t>WESTCENTER.ORG/STARTUP-MENDO</a:t>
            </a:r>
          </a:p>
        </p:txBody>
      </p:sp>
    </p:spTree>
    <p:extLst>
      <p:ext uri="{BB962C8B-B14F-4D97-AF65-F5344CB8AC3E}">
        <p14:creationId xmlns:p14="http://schemas.microsoft.com/office/powerpoint/2010/main" val="1556137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647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7DE9D-C385-2B47-94D7-3CDD894A4C4F}"/>
              </a:ext>
            </a:extLst>
          </p:cNvPr>
          <p:cNvSpPr/>
          <p:nvPr/>
        </p:nvSpPr>
        <p:spPr>
          <a:xfrm>
            <a:off x="6802597" y="6261158"/>
            <a:ext cx="4665060" cy="400110"/>
          </a:xfrm>
          <a:prstGeom prst="rect">
            <a:avLst/>
          </a:prstGeom>
        </p:spPr>
        <p:txBody>
          <a:bodyPr wrap="none">
            <a:spAutoFit/>
          </a:bodyPr>
          <a:lstStyle/>
          <a:p>
            <a:pPr algn="r"/>
            <a:r>
              <a:rPr lang="en-US" sz="2000" spc="300" dirty="0">
                <a:solidFill>
                  <a:schemeClr val="bg1"/>
                </a:solidFill>
                <a:latin typeface="Oswald" pitchFamily="2" charset="77"/>
              </a:rPr>
              <a:t>WESTCENTER.ORG/STARTUP-MENDO</a:t>
            </a:r>
          </a:p>
        </p:txBody>
      </p:sp>
      <p:sp>
        <p:nvSpPr>
          <p:cNvPr id="2" name="Title 1">
            <a:extLst>
              <a:ext uri="{FF2B5EF4-FFF2-40B4-BE49-F238E27FC236}">
                <a16:creationId xmlns:a16="http://schemas.microsoft.com/office/drawing/2014/main" id="{2F88BC16-B086-BE40-AC94-9564337A25A6}"/>
              </a:ext>
            </a:extLst>
          </p:cNvPr>
          <p:cNvSpPr>
            <a:spLocks noGrp="1"/>
          </p:cNvSpPr>
          <p:nvPr>
            <p:ph type="title"/>
          </p:nvPr>
        </p:nvSpPr>
        <p:spPr>
          <a:xfrm>
            <a:off x="838200" y="443093"/>
            <a:ext cx="10515600" cy="1325563"/>
          </a:xfrm>
        </p:spPr>
        <p:txBody>
          <a:bodyPr/>
          <a:lstStyle/>
          <a:p>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Agenda</a:t>
            </a:r>
            <a:endParaRPr lang="en-US" dirty="0">
              <a:solidFill>
                <a:schemeClr val="bg1"/>
              </a:solidFill>
            </a:endParaRPr>
          </a:p>
        </p:txBody>
      </p:sp>
      <p:graphicFrame>
        <p:nvGraphicFramePr>
          <p:cNvPr id="14" name="Content Placeholder 2">
            <a:extLst>
              <a:ext uri="{FF2B5EF4-FFF2-40B4-BE49-F238E27FC236}">
                <a16:creationId xmlns:a16="http://schemas.microsoft.com/office/drawing/2014/main" id="{CE29FA88-71A4-47F1-C1C1-52EBC4573328}"/>
              </a:ext>
            </a:extLst>
          </p:cNvPr>
          <p:cNvGraphicFramePr>
            <a:graphicFrameLocks noGrp="1"/>
          </p:cNvGraphicFramePr>
          <p:nvPr>
            <p:ph idx="1"/>
          </p:nvPr>
        </p:nvGraphicFramePr>
        <p:xfrm>
          <a:off x="613480" y="1560945"/>
          <a:ext cx="4449390" cy="4693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101B142B-228B-1E42-AEA0-52701A99FA86}"/>
              </a:ext>
            </a:extLst>
          </p:cNvPr>
          <p:cNvSpPr txBox="1"/>
          <p:nvPr/>
        </p:nvSpPr>
        <p:spPr>
          <a:xfrm>
            <a:off x="9316954" y="3996990"/>
            <a:ext cx="2875046" cy="2257940"/>
          </a:xfrm>
          <a:prstGeom prst="rect">
            <a:avLst/>
          </a:prstGeom>
          <a:solidFill>
            <a:srgbClr val="F7901D"/>
          </a:solidFill>
        </p:spPr>
        <p:txBody>
          <a:bodyPr wrap="square" lIns="182880" tIns="182880" rIns="182880" bIns="182880" rtlCol="0" anchor="ctr">
            <a:noAutofit/>
          </a:bodyPr>
          <a:lstStyle/>
          <a:p>
            <a:r>
              <a:rPr lang="en-US" sz="2400" dirty="0">
                <a:solidFill>
                  <a:schemeClr val="bg1"/>
                </a:solidFill>
                <a:latin typeface="Oswald Light" pitchFamily="2" charset="77"/>
              </a:rPr>
              <a:t>“It takes months to find a customer and seconds to lose them” </a:t>
            </a:r>
          </a:p>
          <a:p>
            <a:r>
              <a:rPr lang="en-US" sz="2400" dirty="0">
                <a:solidFill>
                  <a:schemeClr val="bg1"/>
                </a:solidFill>
                <a:latin typeface="Oswald Light" pitchFamily="2" charset="77"/>
              </a:rPr>
              <a:t>-Vince Lombardi</a:t>
            </a:r>
          </a:p>
        </p:txBody>
      </p:sp>
      <p:pic>
        <p:nvPicPr>
          <p:cNvPr id="4" name="Picture 3">
            <a:extLst>
              <a:ext uri="{FF2B5EF4-FFF2-40B4-BE49-F238E27FC236}">
                <a16:creationId xmlns:a16="http://schemas.microsoft.com/office/drawing/2014/main" id="{9A0F1F85-5112-D26D-2C19-A08DC6FB7A9A}"/>
              </a:ext>
            </a:extLst>
          </p:cNvPr>
          <p:cNvPicPr>
            <a:picLocks noChangeAspect="1"/>
          </p:cNvPicPr>
          <p:nvPr/>
        </p:nvPicPr>
        <p:blipFill>
          <a:blip r:embed="rId7"/>
          <a:stretch>
            <a:fillRect/>
          </a:stretch>
        </p:blipFill>
        <p:spPr>
          <a:xfrm>
            <a:off x="7429500" y="-47164"/>
            <a:ext cx="4762500" cy="3181350"/>
          </a:xfrm>
          <a:prstGeom prst="rect">
            <a:avLst/>
          </a:prstGeom>
        </p:spPr>
      </p:pic>
      <p:pic>
        <p:nvPicPr>
          <p:cNvPr id="6" name="Picture 5">
            <a:extLst>
              <a:ext uri="{FF2B5EF4-FFF2-40B4-BE49-F238E27FC236}">
                <a16:creationId xmlns:a16="http://schemas.microsoft.com/office/drawing/2014/main" id="{79CFC3D2-4A76-664C-A593-6F33EC3857A1}"/>
              </a:ext>
            </a:extLst>
          </p:cNvPr>
          <p:cNvPicPr>
            <a:picLocks noChangeAspect="1"/>
          </p:cNvPicPr>
          <p:nvPr/>
        </p:nvPicPr>
        <p:blipFill>
          <a:blip r:embed="rId8"/>
          <a:stretch>
            <a:fillRect/>
          </a:stretch>
        </p:blipFill>
        <p:spPr>
          <a:xfrm>
            <a:off x="5108585" y="3334327"/>
            <a:ext cx="4310625" cy="3072904"/>
          </a:xfrm>
          <a:prstGeom prst="rect">
            <a:avLst/>
          </a:prstGeom>
        </p:spPr>
      </p:pic>
    </p:spTree>
    <p:extLst>
      <p:ext uri="{BB962C8B-B14F-4D97-AF65-F5344CB8AC3E}">
        <p14:creationId xmlns:p14="http://schemas.microsoft.com/office/powerpoint/2010/main" val="83683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8BC16-B086-BE40-AC94-9564337A25A6}"/>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t>What is Customer Service?</a:t>
            </a:r>
          </a:p>
        </p:txBody>
      </p:sp>
      <p:pic>
        <p:nvPicPr>
          <p:cNvPr id="4" name="Picture 3">
            <a:extLst>
              <a:ext uri="{FF2B5EF4-FFF2-40B4-BE49-F238E27FC236}">
                <a16:creationId xmlns:a16="http://schemas.microsoft.com/office/drawing/2014/main" id="{E7DE5863-BA8F-5796-9EA6-50EF48F729E3}"/>
              </a:ext>
            </a:extLst>
          </p:cNvPr>
          <p:cNvPicPr>
            <a:picLocks noChangeAspect="1"/>
          </p:cNvPicPr>
          <p:nvPr/>
        </p:nvPicPr>
        <p:blipFill>
          <a:blip r:embed="rId2"/>
          <a:stretch>
            <a:fillRect/>
          </a:stretch>
        </p:blipFill>
        <p:spPr>
          <a:xfrm>
            <a:off x="320040" y="400919"/>
            <a:ext cx="5614416" cy="3733586"/>
          </a:xfrm>
          <a:prstGeom prst="rect">
            <a:avLst/>
          </a:prstGeom>
        </p:spPr>
      </p:pic>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97DE9D-C385-2B47-94D7-3CDD894A4C4F}"/>
              </a:ext>
            </a:extLst>
          </p:cNvPr>
          <p:cNvSpPr/>
          <p:nvPr/>
        </p:nvSpPr>
        <p:spPr>
          <a:xfrm>
            <a:off x="7759327" y="3076061"/>
            <a:ext cx="4041363" cy="357021"/>
          </a:xfrm>
          <a:prstGeom prst="rect">
            <a:avLst/>
          </a:prstGeom>
        </p:spPr>
        <p:txBody>
          <a:bodyPr wrap="none">
            <a:spAutoFit/>
          </a:bodyPr>
          <a:lstStyle/>
          <a:p>
            <a:pPr algn="r" defTabSz="786384">
              <a:spcAft>
                <a:spcPts val="600"/>
              </a:spcAft>
            </a:pPr>
            <a:r>
              <a:rPr lang="en-US" sz="1720" kern="1200" spc="258">
                <a:solidFill>
                  <a:srgbClr val="0E6472"/>
                </a:solidFill>
                <a:latin typeface="Oswald" pitchFamily="2" charset="77"/>
                <a:ea typeface="+mn-ea"/>
                <a:cs typeface="+mn-cs"/>
              </a:rPr>
              <a:t>WESTCENTER.ORG/STARTUP-MENDO</a:t>
            </a:r>
            <a:endParaRPr lang="en-US" sz="2000" spc="300">
              <a:solidFill>
                <a:srgbClr val="0E6472"/>
              </a:solidFill>
              <a:latin typeface="Oswald" pitchFamily="2" charset="77"/>
            </a:endParaRPr>
          </a:p>
        </p:txBody>
      </p:sp>
      <p:sp>
        <p:nvSpPr>
          <p:cNvPr id="3" name="Content Placeholder 2">
            <a:extLst>
              <a:ext uri="{FF2B5EF4-FFF2-40B4-BE49-F238E27FC236}">
                <a16:creationId xmlns:a16="http://schemas.microsoft.com/office/drawing/2014/main" id="{0A535CBF-3EE0-D74C-81B7-6A6AAA3ED92A}"/>
              </a:ext>
            </a:extLst>
          </p:cNvPr>
          <p:cNvSpPr>
            <a:spLocks/>
          </p:cNvSpPr>
          <p:nvPr/>
        </p:nvSpPr>
        <p:spPr>
          <a:xfrm>
            <a:off x="6254496" y="1112106"/>
            <a:ext cx="5614416" cy="1950032"/>
          </a:xfrm>
          <a:prstGeom prst="rect">
            <a:avLst/>
          </a:prstGeom>
        </p:spPr>
        <p:txBody>
          <a:bodyPr>
            <a:normAutofit/>
          </a:bodyPr>
          <a:lstStyle/>
          <a:p>
            <a:pPr defTabSz="786384">
              <a:lnSpc>
                <a:spcPct val="150000"/>
              </a:lnSpc>
              <a:spcAft>
                <a:spcPts val="600"/>
              </a:spcAft>
            </a:pPr>
            <a:r>
              <a:rPr lang="en-US" sz="1376" kern="1200">
                <a:solidFill>
                  <a:schemeClr val="tx1"/>
                </a:solidFill>
                <a:latin typeface="Oswald Light" pitchFamily="2" charset="77"/>
                <a:ea typeface="+mn-ea"/>
                <a:cs typeface="+mn-cs"/>
              </a:rPr>
              <a:t>The support you provide your customers and clients before, during and after they purchase your products or services that provides an easy and enjoyable experience working with your company and products and services. </a:t>
            </a:r>
          </a:p>
          <a:p>
            <a:pPr defTabSz="786384">
              <a:lnSpc>
                <a:spcPct val="150000"/>
              </a:lnSpc>
              <a:spcAft>
                <a:spcPts val="600"/>
              </a:spcAft>
            </a:pPr>
            <a:r>
              <a:rPr lang="en-US" sz="1376" kern="1200">
                <a:solidFill>
                  <a:schemeClr val="tx1"/>
                </a:solidFill>
                <a:latin typeface="Oswald Light" pitchFamily="2" charset="77"/>
                <a:ea typeface="+mn-ea"/>
                <a:cs typeface="+mn-cs"/>
              </a:rPr>
              <a:t>What word do you associate with your Customer Service?</a:t>
            </a:r>
            <a:endParaRPr lang="en-US" sz="1600">
              <a:latin typeface="Oswald Light" pitchFamily="2" charset="77"/>
            </a:endParaRPr>
          </a:p>
        </p:txBody>
      </p:sp>
    </p:spTree>
    <p:extLst>
      <p:ext uri="{BB962C8B-B14F-4D97-AF65-F5344CB8AC3E}">
        <p14:creationId xmlns:p14="http://schemas.microsoft.com/office/powerpoint/2010/main" val="70866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567A5E-56C8-AD40-9874-720F79C71773}"/>
              </a:ext>
            </a:extLst>
          </p:cNvPr>
          <p:cNvSpPr/>
          <p:nvPr/>
        </p:nvSpPr>
        <p:spPr>
          <a:xfrm>
            <a:off x="0" y="3176833"/>
            <a:ext cx="12192000" cy="3681167"/>
          </a:xfrm>
          <a:prstGeom prst="rect">
            <a:avLst/>
          </a:prstGeom>
          <a:solidFill>
            <a:srgbClr val="0E6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D9A0CB-9843-AD45-9D56-02F0A318E907}"/>
              </a:ext>
            </a:extLst>
          </p:cNvPr>
          <p:cNvSpPr>
            <a:spLocks noGrp="1"/>
          </p:cNvSpPr>
          <p:nvPr>
            <p:ph type="title"/>
          </p:nvPr>
        </p:nvSpPr>
        <p:spPr>
          <a:xfrm>
            <a:off x="0" y="1"/>
            <a:ext cx="11353800" cy="1766104"/>
          </a:xfrm>
        </p:spPr>
        <p:txBody>
          <a:bodyPr>
            <a:normAutofit/>
          </a:bodyPr>
          <a:lstStyle/>
          <a:p>
            <a:r>
              <a:rPr lang="en-US" dirty="0">
                <a:solidFill>
                  <a:srgbClr val="0E6472"/>
                </a:solidFill>
                <a:latin typeface="Open Sans Light" panose="020B0306030504020204" pitchFamily="34" charset="0"/>
                <a:ea typeface="Open Sans Light" panose="020B0306030504020204" pitchFamily="34" charset="0"/>
                <a:cs typeface="Open Sans Light" panose="020B0306030504020204" pitchFamily="34" charset="0"/>
              </a:rPr>
              <a:t>What do I do, when?</a:t>
            </a:r>
          </a:p>
        </p:txBody>
      </p:sp>
      <p:sp>
        <p:nvSpPr>
          <p:cNvPr id="3" name="Content Placeholder 2">
            <a:extLst>
              <a:ext uri="{FF2B5EF4-FFF2-40B4-BE49-F238E27FC236}">
                <a16:creationId xmlns:a16="http://schemas.microsoft.com/office/drawing/2014/main" id="{330DF9E1-562A-C846-9325-DE83DF487183}"/>
              </a:ext>
            </a:extLst>
          </p:cNvPr>
          <p:cNvSpPr>
            <a:spLocks noGrp="1"/>
          </p:cNvSpPr>
          <p:nvPr>
            <p:ph idx="1"/>
          </p:nvPr>
        </p:nvSpPr>
        <p:spPr>
          <a:xfrm>
            <a:off x="0" y="1487958"/>
            <a:ext cx="6294012" cy="1688875"/>
          </a:xfrm>
        </p:spPr>
        <p:txBody>
          <a:bodyPr>
            <a:normAutofit/>
          </a:bodyPr>
          <a:lstStyle/>
          <a:p>
            <a:pPr marL="0" indent="0">
              <a:lnSpc>
                <a:spcPct val="150000"/>
              </a:lnSpc>
              <a:buNone/>
            </a:pPr>
            <a:r>
              <a:rPr lang="en-US" sz="1800" dirty="0">
                <a:latin typeface="Oswald Light" pitchFamily="2" charset="77"/>
              </a:rPr>
              <a:t>Customer service isn’t just about showing up nice all the time or answering the phone on the third ring. Sure, those activities may exist, however thoughtful customer service is an organized set of activities, strategically designed and delivered to meet specific stages of the customer lifecycle. </a:t>
            </a:r>
          </a:p>
        </p:txBody>
      </p:sp>
      <p:sp>
        <p:nvSpPr>
          <p:cNvPr id="6" name="Rectangle 5">
            <a:extLst>
              <a:ext uri="{FF2B5EF4-FFF2-40B4-BE49-F238E27FC236}">
                <a16:creationId xmlns:a16="http://schemas.microsoft.com/office/drawing/2014/main" id="{BF4E1865-D60D-DC4F-B6A3-3259CCBD354F}"/>
              </a:ext>
            </a:extLst>
          </p:cNvPr>
          <p:cNvSpPr/>
          <p:nvPr/>
        </p:nvSpPr>
        <p:spPr>
          <a:xfrm>
            <a:off x="6802597" y="6261158"/>
            <a:ext cx="4665060" cy="400110"/>
          </a:xfrm>
          <a:prstGeom prst="rect">
            <a:avLst/>
          </a:prstGeom>
        </p:spPr>
        <p:txBody>
          <a:bodyPr wrap="none">
            <a:spAutoFit/>
          </a:bodyPr>
          <a:lstStyle/>
          <a:p>
            <a:pPr algn="r"/>
            <a:r>
              <a:rPr lang="en-US" sz="2000" spc="300" dirty="0">
                <a:solidFill>
                  <a:schemeClr val="bg1"/>
                </a:solidFill>
                <a:latin typeface="Oswald" pitchFamily="2" charset="77"/>
              </a:rPr>
              <a:t>WESTCENTER.ORG/STARTUP-MENDO</a:t>
            </a:r>
          </a:p>
        </p:txBody>
      </p:sp>
      <p:sp>
        <p:nvSpPr>
          <p:cNvPr id="10" name="Content Placeholder 2">
            <a:extLst>
              <a:ext uri="{FF2B5EF4-FFF2-40B4-BE49-F238E27FC236}">
                <a16:creationId xmlns:a16="http://schemas.microsoft.com/office/drawing/2014/main" id="{471BBCFA-3C3B-7C44-A39A-2BAE86C25729}"/>
              </a:ext>
            </a:extLst>
          </p:cNvPr>
          <p:cNvSpPr txBox="1">
            <a:spLocks/>
          </p:cNvSpPr>
          <p:nvPr/>
        </p:nvSpPr>
        <p:spPr>
          <a:xfrm>
            <a:off x="1417674" y="3500583"/>
            <a:ext cx="5379051" cy="12128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Business Relationships First</a:t>
            </a:r>
          </a:p>
          <a:p>
            <a:pPr marL="0" indent="0">
              <a:lnSpc>
                <a:spcPct val="100000"/>
              </a:lnSpc>
              <a:buFont typeface="Arial" panose="020B0604020202020204" pitchFamily="34" charset="0"/>
              <a:buNone/>
            </a:pPr>
            <a:r>
              <a:rPr lang="en-US" sz="1400" dirty="0">
                <a:solidFill>
                  <a:schemeClr val="bg1"/>
                </a:solidFill>
                <a:latin typeface="Oswald Light" pitchFamily="2" charset="77"/>
              </a:rPr>
              <a:t>Remember that the relationship with your client is professional, not personal. This can be especially harder in a small community. Professional relationships are dominated by formality and boundaries, whereas personal relationships can be fluid, flexible and more nuanced based on emotions. </a:t>
            </a:r>
          </a:p>
        </p:txBody>
      </p:sp>
      <p:sp>
        <p:nvSpPr>
          <p:cNvPr id="11" name="Oval 10">
            <a:extLst>
              <a:ext uri="{FF2B5EF4-FFF2-40B4-BE49-F238E27FC236}">
                <a16:creationId xmlns:a16="http://schemas.microsoft.com/office/drawing/2014/main" id="{47B914A7-B4A5-AA4D-8D68-420247C11C7C}"/>
              </a:ext>
            </a:extLst>
          </p:cNvPr>
          <p:cNvSpPr/>
          <p:nvPr/>
        </p:nvSpPr>
        <p:spPr>
          <a:xfrm>
            <a:off x="904973" y="3648172"/>
            <a:ext cx="565608" cy="565608"/>
          </a:xfrm>
          <a:prstGeom prst="ellipse">
            <a:avLst/>
          </a:prstGeom>
          <a:solidFill>
            <a:srgbClr val="F79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9E207F90-EB77-EC47-9E0C-DA68C9282734}"/>
              </a:ext>
            </a:extLst>
          </p:cNvPr>
          <p:cNvSpPr txBox="1">
            <a:spLocks/>
          </p:cNvSpPr>
          <p:nvPr/>
        </p:nvSpPr>
        <p:spPr>
          <a:xfrm>
            <a:off x="1470581" y="4724588"/>
            <a:ext cx="5326144" cy="112003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Systems and Structure Always</a:t>
            </a:r>
          </a:p>
          <a:p>
            <a:pPr marL="0" indent="0">
              <a:lnSpc>
                <a:spcPct val="100000"/>
              </a:lnSpc>
              <a:buFont typeface="Arial" panose="020B0604020202020204" pitchFamily="34" charset="0"/>
              <a:buNone/>
            </a:pPr>
            <a:r>
              <a:rPr lang="en-US" sz="1400" dirty="0">
                <a:solidFill>
                  <a:schemeClr val="bg1"/>
                </a:solidFill>
                <a:latin typeface="Oswald Light" pitchFamily="2" charset="77"/>
              </a:rPr>
              <a:t>Systems and structure will support your relationships always being delivered in a professional manner. As you grow identifying the customer service processes and documenting them, will allow for you to teach others and eventually entrust others to deliver the same experience you do. Same time, all the time.</a:t>
            </a:r>
          </a:p>
        </p:txBody>
      </p:sp>
      <p:sp>
        <p:nvSpPr>
          <p:cNvPr id="13" name="Oval 12">
            <a:extLst>
              <a:ext uri="{FF2B5EF4-FFF2-40B4-BE49-F238E27FC236}">
                <a16:creationId xmlns:a16="http://schemas.microsoft.com/office/drawing/2014/main" id="{7573F6B4-B87F-2442-ABC0-E842E1869583}"/>
              </a:ext>
            </a:extLst>
          </p:cNvPr>
          <p:cNvSpPr/>
          <p:nvPr/>
        </p:nvSpPr>
        <p:spPr>
          <a:xfrm>
            <a:off x="904973" y="4779389"/>
            <a:ext cx="565608" cy="565608"/>
          </a:xfrm>
          <a:prstGeom prst="ellipse">
            <a:avLst/>
          </a:prstGeom>
          <a:solidFill>
            <a:srgbClr val="F79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Users with solid fill">
            <a:extLst>
              <a:ext uri="{FF2B5EF4-FFF2-40B4-BE49-F238E27FC236}">
                <a16:creationId xmlns:a16="http://schemas.microsoft.com/office/drawing/2014/main" id="{9F00525E-3A50-044E-BD50-231EA3A2C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9951" y="3700130"/>
            <a:ext cx="467723" cy="467723"/>
          </a:xfrm>
          <a:prstGeom prst="rect">
            <a:avLst/>
          </a:prstGeom>
        </p:spPr>
      </p:pic>
      <p:pic>
        <p:nvPicPr>
          <p:cNvPr id="18" name="Graphic 17" descr="Bank with solid fill">
            <a:extLst>
              <a:ext uri="{FF2B5EF4-FFF2-40B4-BE49-F238E27FC236}">
                <a16:creationId xmlns:a16="http://schemas.microsoft.com/office/drawing/2014/main" id="{31DA21CE-A3A5-ED40-9A78-ED2481B03F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197" y="4835184"/>
            <a:ext cx="413007" cy="413007"/>
          </a:xfrm>
          <a:prstGeom prst="rect">
            <a:avLst/>
          </a:prstGeom>
        </p:spPr>
      </p:pic>
      <p:pic>
        <p:nvPicPr>
          <p:cNvPr id="1026" name="Picture 2">
            <a:extLst>
              <a:ext uri="{FF2B5EF4-FFF2-40B4-BE49-F238E27FC236}">
                <a16:creationId xmlns:a16="http://schemas.microsoft.com/office/drawing/2014/main" id="{FA44A486-1E98-EF9E-D359-624708A3C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4012" y="-1"/>
            <a:ext cx="5897988" cy="4100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579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D38F3F72-8402-C14A-B88E-D6CD6E59BF68}"/>
              </a:ext>
            </a:extLst>
          </p:cNvPr>
          <p:cNvSpPr/>
          <p:nvPr/>
        </p:nvSpPr>
        <p:spPr>
          <a:xfrm>
            <a:off x="1" y="0"/>
            <a:ext cx="9604744" cy="6858000"/>
          </a:xfrm>
          <a:prstGeom prst="homePlate">
            <a:avLst/>
          </a:prstGeom>
          <a:solidFill>
            <a:srgbClr val="0E64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97DE9D-C385-2B47-94D7-3CDD894A4C4F}"/>
              </a:ext>
            </a:extLst>
          </p:cNvPr>
          <p:cNvSpPr/>
          <p:nvPr/>
        </p:nvSpPr>
        <p:spPr>
          <a:xfrm>
            <a:off x="812500" y="6261158"/>
            <a:ext cx="4665060" cy="400110"/>
          </a:xfrm>
          <a:prstGeom prst="rect">
            <a:avLst/>
          </a:prstGeom>
        </p:spPr>
        <p:txBody>
          <a:bodyPr wrap="none">
            <a:spAutoFit/>
          </a:bodyPr>
          <a:lstStyle/>
          <a:p>
            <a:r>
              <a:rPr lang="en-US" sz="2000" spc="300" dirty="0">
                <a:solidFill>
                  <a:schemeClr val="bg1"/>
                </a:solidFill>
                <a:latin typeface="Oswald" pitchFamily="2" charset="77"/>
              </a:rPr>
              <a:t>WESTCENTER.ORG/STARTUP-MENDO</a:t>
            </a:r>
          </a:p>
        </p:txBody>
      </p:sp>
      <p:sp>
        <p:nvSpPr>
          <p:cNvPr id="2" name="Title 1">
            <a:extLst>
              <a:ext uri="{FF2B5EF4-FFF2-40B4-BE49-F238E27FC236}">
                <a16:creationId xmlns:a16="http://schemas.microsoft.com/office/drawing/2014/main" id="{2F88BC16-B086-BE40-AC94-9564337A25A6}"/>
              </a:ext>
            </a:extLst>
          </p:cNvPr>
          <p:cNvSpPr>
            <a:spLocks noGrp="1"/>
          </p:cNvSpPr>
          <p:nvPr>
            <p:ph type="title"/>
          </p:nvPr>
        </p:nvSpPr>
        <p:spPr>
          <a:xfrm>
            <a:off x="1" y="443093"/>
            <a:ext cx="6315739" cy="1325563"/>
          </a:xfrm>
        </p:spPr>
        <p:txBody>
          <a:bodyPr/>
          <a:lstStyle/>
          <a:p>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Documenting Workflow</a:t>
            </a:r>
            <a:endParaRPr lang="en-US" dirty="0">
              <a:solidFill>
                <a:schemeClr val="bg1"/>
              </a:solidFill>
            </a:endParaRPr>
          </a:p>
        </p:txBody>
      </p:sp>
      <p:sp>
        <p:nvSpPr>
          <p:cNvPr id="3" name="Content Placeholder 2">
            <a:extLst>
              <a:ext uri="{FF2B5EF4-FFF2-40B4-BE49-F238E27FC236}">
                <a16:creationId xmlns:a16="http://schemas.microsoft.com/office/drawing/2014/main" id="{0A535CBF-3EE0-D74C-81B7-6A6AAA3ED92A}"/>
              </a:ext>
            </a:extLst>
          </p:cNvPr>
          <p:cNvSpPr>
            <a:spLocks noGrp="1"/>
          </p:cNvSpPr>
          <p:nvPr>
            <p:ph idx="1"/>
          </p:nvPr>
        </p:nvSpPr>
        <p:spPr>
          <a:xfrm>
            <a:off x="424873" y="1546167"/>
            <a:ext cx="6153135" cy="4280475"/>
          </a:xfrm>
        </p:spPr>
        <p:txBody>
          <a:bodyPr>
            <a:normAutofit/>
          </a:bodyPr>
          <a:lstStyle/>
          <a:p>
            <a:pPr marL="342900" indent="-342900">
              <a:lnSpc>
                <a:spcPct val="150000"/>
              </a:lnSpc>
              <a:buAutoNum type="arabicPeriod"/>
            </a:pPr>
            <a:r>
              <a:rPr lang="en-US" sz="1600" dirty="0">
                <a:solidFill>
                  <a:schemeClr val="bg1"/>
                </a:solidFill>
                <a:latin typeface="Oswald Light" pitchFamily="2" charset="77"/>
              </a:rPr>
              <a:t>Define the exact result you are trying to produce. </a:t>
            </a:r>
          </a:p>
          <a:p>
            <a:pPr marL="342900" indent="-342900">
              <a:lnSpc>
                <a:spcPct val="150000"/>
              </a:lnSpc>
              <a:buAutoNum type="arabicPeriod"/>
            </a:pPr>
            <a:r>
              <a:rPr lang="en-US" sz="1600" dirty="0">
                <a:solidFill>
                  <a:schemeClr val="bg1"/>
                </a:solidFill>
                <a:latin typeface="Oswald Light" pitchFamily="2" charset="77"/>
              </a:rPr>
              <a:t>Document tools, people and necessities to execute. </a:t>
            </a:r>
          </a:p>
          <a:p>
            <a:pPr marL="342900" indent="-342900">
              <a:lnSpc>
                <a:spcPct val="150000"/>
              </a:lnSpc>
              <a:buAutoNum type="arabicPeriod"/>
            </a:pPr>
            <a:r>
              <a:rPr lang="en-US" sz="1600" dirty="0">
                <a:solidFill>
                  <a:schemeClr val="bg1"/>
                </a:solidFill>
                <a:latin typeface="Oswald Light" pitchFamily="2" charset="77"/>
              </a:rPr>
              <a:t>Design Benchmarks.</a:t>
            </a:r>
          </a:p>
          <a:p>
            <a:pPr marL="342900" indent="-342900">
              <a:lnSpc>
                <a:spcPct val="150000"/>
              </a:lnSpc>
              <a:buAutoNum type="arabicPeriod"/>
            </a:pPr>
            <a:r>
              <a:rPr lang="en-US" sz="1600" dirty="0">
                <a:solidFill>
                  <a:schemeClr val="bg1"/>
                </a:solidFill>
                <a:latin typeface="Oswald Light" pitchFamily="2" charset="77"/>
              </a:rPr>
              <a:t>Create Standards.</a:t>
            </a:r>
          </a:p>
          <a:p>
            <a:pPr marL="342900" indent="-342900">
              <a:lnSpc>
                <a:spcPct val="150000"/>
              </a:lnSpc>
              <a:buAutoNum type="arabicPeriod"/>
            </a:pPr>
            <a:r>
              <a:rPr lang="en-US" sz="1600" dirty="0">
                <a:solidFill>
                  <a:schemeClr val="bg1"/>
                </a:solidFill>
                <a:latin typeface="Oswald Light" pitchFamily="2" charset="77"/>
              </a:rPr>
              <a:t>Always give tips and tricks.</a:t>
            </a:r>
          </a:p>
        </p:txBody>
      </p:sp>
      <p:sp>
        <p:nvSpPr>
          <p:cNvPr id="12" name="TextBox 11">
            <a:extLst>
              <a:ext uri="{FF2B5EF4-FFF2-40B4-BE49-F238E27FC236}">
                <a16:creationId xmlns:a16="http://schemas.microsoft.com/office/drawing/2014/main" id="{101B142B-228B-1E42-AEA0-52701A99FA86}"/>
              </a:ext>
            </a:extLst>
          </p:cNvPr>
          <p:cNvSpPr txBox="1"/>
          <p:nvPr/>
        </p:nvSpPr>
        <p:spPr>
          <a:xfrm>
            <a:off x="864246" y="4260112"/>
            <a:ext cx="5508201" cy="1446028"/>
          </a:xfrm>
          <a:prstGeom prst="rect">
            <a:avLst/>
          </a:prstGeom>
          <a:solidFill>
            <a:srgbClr val="F7901D"/>
          </a:solidFill>
        </p:spPr>
        <p:txBody>
          <a:bodyPr wrap="square" lIns="182880" tIns="182880" rIns="182880" bIns="182880" rtlCol="0" anchor="ctr">
            <a:noAutofit/>
          </a:bodyPr>
          <a:lstStyle/>
          <a:p>
            <a:r>
              <a:rPr lang="en-US" sz="1400" dirty="0">
                <a:solidFill>
                  <a:schemeClr val="bg1"/>
                </a:solidFill>
                <a:latin typeface="Oswald Light" pitchFamily="2" charset="77"/>
              </a:rPr>
              <a:t>A system is not complete until documented into a system action plan. When something can be done by someone else, without an owner or system creators constant interjection and interference </a:t>
            </a:r>
          </a:p>
        </p:txBody>
      </p:sp>
      <p:pic>
        <p:nvPicPr>
          <p:cNvPr id="5" name="Picture 4">
            <a:extLst>
              <a:ext uri="{FF2B5EF4-FFF2-40B4-BE49-F238E27FC236}">
                <a16:creationId xmlns:a16="http://schemas.microsoft.com/office/drawing/2014/main" id="{3A7EF1AE-20FF-F362-9AF1-33E810633DC6}"/>
              </a:ext>
            </a:extLst>
          </p:cNvPr>
          <p:cNvPicPr>
            <a:picLocks noChangeAspect="1"/>
          </p:cNvPicPr>
          <p:nvPr/>
        </p:nvPicPr>
        <p:blipFill>
          <a:blip r:embed="rId2"/>
          <a:stretch>
            <a:fillRect/>
          </a:stretch>
        </p:blipFill>
        <p:spPr>
          <a:xfrm>
            <a:off x="6372447" y="794327"/>
            <a:ext cx="5819553" cy="5375563"/>
          </a:xfrm>
          <a:prstGeom prst="rect">
            <a:avLst/>
          </a:prstGeom>
        </p:spPr>
      </p:pic>
    </p:spTree>
    <p:extLst>
      <p:ext uri="{BB962C8B-B14F-4D97-AF65-F5344CB8AC3E}">
        <p14:creationId xmlns:p14="http://schemas.microsoft.com/office/powerpoint/2010/main" val="3407913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8F3CB-5483-3853-A8D3-E4C4932B331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FB0268B-44A6-7966-F227-FD7E00BBA6A9}"/>
              </a:ext>
            </a:extLst>
          </p:cNvPr>
          <p:cNvSpPr/>
          <p:nvPr/>
        </p:nvSpPr>
        <p:spPr>
          <a:xfrm>
            <a:off x="6802597" y="6261158"/>
            <a:ext cx="4665060" cy="400110"/>
          </a:xfrm>
          <a:prstGeom prst="rect">
            <a:avLst/>
          </a:prstGeom>
        </p:spPr>
        <p:txBody>
          <a:bodyPr wrap="none">
            <a:spAutoFit/>
          </a:bodyPr>
          <a:lstStyle/>
          <a:p>
            <a:pPr algn="r"/>
            <a:r>
              <a:rPr lang="en-US" sz="2000" spc="300" dirty="0">
                <a:solidFill>
                  <a:srgbClr val="0E6472"/>
                </a:solidFill>
                <a:latin typeface="Oswald" pitchFamily="2" charset="77"/>
              </a:rPr>
              <a:t>WESTCENTER.ORG/STARTUP-MENDO</a:t>
            </a:r>
          </a:p>
        </p:txBody>
      </p:sp>
      <p:sp>
        <p:nvSpPr>
          <p:cNvPr id="6" name="Title 5">
            <a:extLst>
              <a:ext uri="{FF2B5EF4-FFF2-40B4-BE49-F238E27FC236}">
                <a16:creationId xmlns:a16="http://schemas.microsoft.com/office/drawing/2014/main" id="{F3C8A2EC-91D0-BF74-913E-F67B96458D22}"/>
              </a:ext>
            </a:extLst>
          </p:cNvPr>
          <p:cNvSpPr>
            <a:spLocks noGrp="1"/>
          </p:cNvSpPr>
          <p:nvPr>
            <p:ph type="title"/>
          </p:nvPr>
        </p:nvSpPr>
        <p:spPr/>
        <p:txBody>
          <a:bodyPr/>
          <a:lstStyle/>
          <a:p>
            <a:endParaRPr lang="en-US" dirty="0"/>
          </a:p>
        </p:txBody>
      </p:sp>
      <p:pic>
        <p:nvPicPr>
          <p:cNvPr id="10" name="Content Placeholder 9">
            <a:extLst>
              <a:ext uri="{FF2B5EF4-FFF2-40B4-BE49-F238E27FC236}">
                <a16:creationId xmlns:a16="http://schemas.microsoft.com/office/drawing/2014/main" id="{F3B84F03-FD81-A29B-80BC-E8C07289CA40}"/>
              </a:ext>
            </a:extLst>
          </p:cNvPr>
          <p:cNvPicPr>
            <a:picLocks noGrp="1" noChangeAspect="1"/>
          </p:cNvPicPr>
          <p:nvPr>
            <p:ph idx="1"/>
          </p:nvPr>
        </p:nvPicPr>
        <p:blipFill>
          <a:blip r:embed="rId2"/>
          <a:stretch>
            <a:fillRect/>
          </a:stretch>
        </p:blipFill>
        <p:spPr>
          <a:xfrm>
            <a:off x="0" y="0"/>
            <a:ext cx="12192000" cy="6176963"/>
          </a:xfrm>
          <a:prstGeom prst="rect">
            <a:avLst/>
          </a:prstGeom>
        </p:spPr>
      </p:pic>
    </p:spTree>
    <p:extLst>
      <p:ext uri="{BB962C8B-B14F-4D97-AF65-F5344CB8AC3E}">
        <p14:creationId xmlns:p14="http://schemas.microsoft.com/office/powerpoint/2010/main" val="1948956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8BC16-B086-BE40-AC94-9564337A25A6}"/>
              </a:ext>
            </a:extLst>
          </p:cNvPr>
          <p:cNvSpPr>
            <a:spLocks noGrp="1"/>
          </p:cNvSpPr>
          <p:nvPr>
            <p:ph type="title"/>
          </p:nvPr>
        </p:nvSpPr>
        <p:spPr>
          <a:xfrm>
            <a:off x="838200" y="365125"/>
            <a:ext cx="10515600" cy="1325563"/>
          </a:xfrm>
        </p:spPr>
        <p:txBody>
          <a:bodyPr>
            <a:normAutofit/>
          </a:bodyPr>
          <a:lstStyle/>
          <a:p>
            <a:r>
              <a:rPr lang="en-US" sz="5400">
                <a:latin typeface="Open Sans Light" panose="020B0306030504020204" pitchFamily="34" charset="0"/>
                <a:ea typeface="Open Sans Light" panose="020B0306030504020204" pitchFamily="34" charset="0"/>
                <a:cs typeface="Open Sans Light" panose="020B0306030504020204" pitchFamily="34" charset="0"/>
              </a:rPr>
              <a:t>Brand</a:t>
            </a:r>
            <a:endParaRPr lang="en-US" sz="5400"/>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97DE9D-C385-2B47-94D7-3CDD894A4C4F}"/>
              </a:ext>
            </a:extLst>
          </p:cNvPr>
          <p:cNvSpPr/>
          <p:nvPr/>
        </p:nvSpPr>
        <p:spPr>
          <a:xfrm>
            <a:off x="6667680" y="5839620"/>
            <a:ext cx="3957302" cy="350865"/>
          </a:xfrm>
          <a:prstGeom prst="rect">
            <a:avLst/>
          </a:prstGeom>
        </p:spPr>
        <p:txBody>
          <a:bodyPr wrap="none">
            <a:spAutoFit/>
          </a:bodyPr>
          <a:lstStyle/>
          <a:p>
            <a:pPr algn="r" defTabSz="768096">
              <a:spcAft>
                <a:spcPts val="600"/>
              </a:spcAft>
            </a:pPr>
            <a:r>
              <a:rPr lang="en-US" sz="1680" kern="1200" spc="252">
                <a:solidFill>
                  <a:srgbClr val="005E6C"/>
                </a:solidFill>
                <a:latin typeface="Oswald" pitchFamily="2" charset="77"/>
                <a:ea typeface="+mn-ea"/>
                <a:cs typeface="+mn-cs"/>
              </a:rPr>
              <a:t>WESTCENTER.ORG/STARTUP-MENDO</a:t>
            </a:r>
            <a:endParaRPr lang="en-US" sz="2000" spc="300">
              <a:solidFill>
                <a:srgbClr val="0E6472"/>
              </a:solidFill>
              <a:latin typeface="Oswald" pitchFamily="2" charset="77"/>
            </a:endParaRPr>
          </a:p>
        </p:txBody>
      </p:sp>
      <p:sp>
        <p:nvSpPr>
          <p:cNvPr id="3" name="Content Placeholder 2">
            <a:extLst>
              <a:ext uri="{FF2B5EF4-FFF2-40B4-BE49-F238E27FC236}">
                <a16:creationId xmlns:a16="http://schemas.microsoft.com/office/drawing/2014/main" id="{0A535CBF-3EE0-D74C-81B7-6A6AAA3ED92A}"/>
              </a:ext>
            </a:extLst>
          </p:cNvPr>
          <p:cNvSpPr>
            <a:spLocks/>
          </p:cNvSpPr>
          <p:nvPr/>
        </p:nvSpPr>
        <p:spPr>
          <a:xfrm>
            <a:off x="956306" y="2228087"/>
            <a:ext cx="10279388" cy="3275062"/>
          </a:xfrm>
          <a:prstGeom prst="rect">
            <a:avLst/>
          </a:prstGeom>
        </p:spPr>
        <p:txBody>
          <a:bodyPr>
            <a:normAutofit/>
          </a:bodyPr>
          <a:lstStyle/>
          <a:p>
            <a:pPr algn="ctr" defTabSz="768096">
              <a:spcAft>
                <a:spcPts val="600"/>
              </a:spcAft>
            </a:pPr>
            <a:r>
              <a:rPr lang="en-US" sz="2016" b="1" kern="1200">
                <a:solidFill>
                  <a:schemeClr val="tx1"/>
                </a:solidFill>
                <a:latin typeface="Open Sans" panose="020B0606030504020204"/>
                <a:ea typeface="+mn-ea"/>
                <a:cs typeface="+mn-cs"/>
              </a:rPr>
              <a:t>Who Are You? </a:t>
            </a:r>
          </a:p>
          <a:p>
            <a:pPr defTabSz="768096">
              <a:spcAft>
                <a:spcPts val="600"/>
              </a:spcAft>
            </a:pPr>
            <a:endParaRPr lang="en-US" sz="1344" kern="1200">
              <a:solidFill>
                <a:schemeClr val="tx1"/>
              </a:solidFill>
              <a:latin typeface="Open Sans" panose="020B0606030504020204"/>
              <a:ea typeface="+mn-ea"/>
              <a:cs typeface="+mn-cs"/>
            </a:endParaRPr>
          </a:p>
          <a:p>
            <a:pPr algn="ctr" defTabSz="768096">
              <a:spcAft>
                <a:spcPts val="600"/>
              </a:spcAft>
            </a:pPr>
            <a:r>
              <a:rPr lang="en-US" sz="3024" kern="1200">
                <a:solidFill>
                  <a:schemeClr val="tx1"/>
                </a:solidFill>
                <a:latin typeface="Open Sans" panose="020B0606030504020204"/>
                <a:ea typeface="+mn-ea"/>
                <a:cs typeface="+mn-cs"/>
              </a:rPr>
              <a:t>Your </a:t>
            </a:r>
            <a:r>
              <a:rPr lang="en-US" sz="3024" kern="1200">
                <a:solidFill>
                  <a:srgbClr val="002060"/>
                </a:solidFill>
                <a:latin typeface="Open Sans" panose="020B0606030504020204"/>
                <a:ea typeface="+mn-ea"/>
                <a:cs typeface="+mn-cs"/>
              </a:rPr>
              <a:t>Values:</a:t>
            </a:r>
            <a:r>
              <a:rPr lang="en-US" sz="3024" kern="1200">
                <a:solidFill>
                  <a:schemeClr val="tx1"/>
                </a:solidFill>
                <a:latin typeface="Open Sans" panose="020B0606030504020204"/>
                <a:ea typeface="+mn-ea"/>
                <a:cs typeface="+mn-cs"/>
              </a:rPr>
              <a:t> What Do You Stand For? </a:t>
            </a:r>
          </a:p>
          <a:p>
            <a:pPr algn="ctr" defTabSz="768096">
              <a:spcAft>
                <a:spcPts val="600"/>
              </a:spcAft>
            </a:pPr>
            <a:r>
              <a:rPr lang="en-US" sz="3024" kern="1200">
                <a:solidFill>
                  <a:schemeClr val="tx1"/>
                </a:solidFill>
                <a:latin typeface="Open Sans" panose="020B0606030504020204"/>
                <a:ea typeface="+mn-ea"/>
                <a:cs typeface="+mn-cs"/>
              </a:rPr>
              <a:t>Your </a:t>
            </a:r>
            <a:r>
              <a:rPr lang="en-US" sz="3024" kern="1200">
                <a:solidFill>
                  <a:srgbClr val="B30000"/>
                </a:solidFill>
                <a:latin typeface="Open Sans" panose="020B0606030504020204"/>
                <a:ea typeface="+mn-ea"/>
                <a:cs typeface="+mn-cs"/>
              </a:rPr>
              <a:t>Passion:</a:t>
            </a:r>
            <a:r>
              <a:rPr lang="en-US" sz="3024" kern="1200">
                <a:solidFill>
                  <a:schemeClr val="tx1"/>
                </a:solidFill>
                <a:latin typeface="Open Sans" panose="020B0606030504020204"/>
                <a:ea typeface="+mn-ea"/>
                <a:cs typeface="+mn-cs"/>
              </a:rPr>
              <a:t> What Do You Live For? </a:t>
            </a:r>
          </a:p>
          <a:p>
            <a:pPr algn="ctr" defTabSz="768096">
              <a:spcAft>
                <a:spcPts val="600"/>
              </a:spcAft>
            </a:pPr>
            <a:r>
              <a:rPr lang="en-US" sz="3024" kern="1200">
                <a:solidFill>
                  <a:schemeClr val="tx1"/>
                </a:solidFill>
                <a:latin typeface="Open Sans" panose="020B0606030504020204"/>
                <a:ea typeface="+mn-ea"/>
                <a:cs typeface="+mn-cs"/>
              </a:rPr>
              <a:t>Your </a:t>
            </a:r>
            <a:r>
              <a:rPr lang="en-US" sz="3024" kern="1200">
                <a:solidFill>
                  <a:srgbClr val="7030A0"/>
                </a:solidFill>
                <a:latin typeface="Open Sans" panose="020B0606030504020204"/>
                <a:ea typeface="+mn-ea"/>
                <a:cs typeface="+mn-cs"/>
              </a:rPr>
              <a:t>Purpose:</a:t>
            </a:r>
            <a:r>
              <a:rPr lang="en-US" sz="3024" kern="1200">
                <a:solidFill>
                  <a:schemeClr val="tx1"/>
                </a:solidFill>
                <a:latin typeface="Open Sans" panose="020B0606030504020204"/>
                <a:ea typeface="+mn-ea"/>
                <a:cs typeface="+mn-cs"/>
              </a:rPr>
              <a:t> What Do You Do?</a:t>
            </a:r>
          </a:p>
          <a:p>
            <a:pPr marL="0" indent="0">
              <a:lnSpc>
                <a:spcPct val="150000"/>
              </a:lnSpc>
              <a:spcAft>
                <a:spcPts val="600"/>
              </a:spcAft>
              <a:buNone/>
            </a:pPr>
            <a:endParaRPr lang="en-US" sz="1600">
              <a:latin typeface="Oswald Light" pitchFamily="2" charset="77"/>
            </a:endParaRPr>
          </a:p>
        </p:txBody>
      </p:sp>
    </p:spTree>
    <p:extLst>
      <p:ext uri="{BB962C8B-B14F-4D97-AF65-F5344CB8AC3E}">
        <p14:creationId xmlns:p14="http://schemas.microsoft.com/office/powerpoint/2010/main" val="1106060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7DE9D-C385-2B47-94D7-3CDD894A4C4F}"/>
              </a:ext>
            </a:extLst>
          </p:cNvPr>
          <p:cNvSpPr/>
          <p:nvPr/>
        </p:nvSpPr>
        <p:spPr>
          <a:xfrm>
            <a:off x="6802597" y="6261158"/>
            <a:ext cx="4665060" cy="400110"/>
          </a:xfrm>
          <a:prstGeom prst="rect">
            <a:avLst/>
          </a:prstGeom>
        </p:spPr>
        <p:txBody>
          <a:bodyPr wrap="none">
            <a:spAutoFit/>
          </a:bodyPr>
          <a:lstStyle/>
          <a:p>
            <a:pPr algn="r"/>
            <a:r>
              <a:rPr lang="en-US" sz="2000" spc="300" dirty="0">
                <a:solidFill>
                  <a:srgbClr val="0E6472"/>
                </a:solidFill>
                <a:latin typeface="Oswald" pitchFamily="2" charset="77"/>
              </a:rPr>
              <a:t>WESTCENTER.ORG/STARTUP-MENDO</a:t>
            </a:r>
          </a:p>
        </p:txBody>
      </p:sp>
      <p:sp>
        <p:nvSpPr>
          <p:cNvPr id="2" name="Title 1">
            <a:extLst>
              <a:ext uri="{FF2B5EF4-FFF2-40B4-BE49-F238E27FC236}">
                <a16:creationId xmlns:a16="http://schemas.microsoft.com/office/drawing/2014/main" id="{2F88BC16-B086-BE40-AC94-9564337A25A6}"/>
              </a:ext>
            </a:extLst>
          </p:cNvPr>
          <p:cNvSpPr>
            <a:spLocks noGrp="1"/>
          </p:cNvSpPr>
          <p:nvPr>
            <p:ph type="title"/>
          </p:nvPr>
        </p:nvSpPr>
        <p:spPr>
          <a:xfrm>
            <a:off x="6273209" y="400565"/>
            <a:ext cx="5080590" cy="1325563"/>
          </a:xfrm>
        </p:spPr>
        <p:txBody>
          <a:bodyPr/>
          <a:lstStyle/>
          <a:p>
            <a:r>
              <a:rPr lang="en-US" dirty="0">
                <a:solidFill>
                  <a:srgbClr val="0E6472"/>
                </a:solidFill>
                <a:latin typeface="Open Sans Light" panose="020B0306030504020204" pitchFamily="34" charset="0"/>
                <a:ea typeface="Open Sans Light" panose="020B0306030504020204" pitchFamily="34" charset="0"/>
                <a:cs typeface="Open Sans Light" panose="020B0306030504020204" pitchFamily="34" charset="0"/>
              </a:rPr>
              <a:t>Who Are You?</a:t>
            </a:r>
            <a:endParaRPr lang="en-US" dirty="0">
              <a:solidFill>
                <a:srgbClr val="0E6472"/>
              </a:solidFill>
            </a:endParaRPr>
          </a:p>
        </p:txBody>
      </p:sp>
      <p:sp>
        <p:nvSpPr>
          <p:cNvPr id="3" name="Content Placeholder 2">
            <a:extLst>
              <a:ext uri="{FF2B5EF4-FFF2-40B4-BE49-F238E27FC236}">
                <a16:creationId xmlns:a16="http://schemas.microsoft.com/office/drawing/2014/main" id="{0A535CBF-3EE0-D74C-81B7-6A6AAA3ED92A}"/>
              </a:ext>
            </a:extLst>
          </p:cNvPr>
          <p:cNvSpPr>
            <a:spLocks noGrp="1"/>
          </p:cNvSpPr>
          <p:nvPr>
            <p:ph idx="1"/>
          </p:nvPr>
        </p:nvSpPr>
        <p:spPr>
          <a:xfrm>
            <a:off x="6273209" y="1977653"/>
            <a:ext cx="5080590" cy="3884429"/>
          </a:xfrm>
        </p:spPr>
        <p:txBody>
          <a:bodyPr>
            <a:normAutofit/>
          </a:bodyPr>
          <a:lstStyle/>
          <a:p>
            <a:pPr marL="0" indent="0">
              <a:lnSpc>
                <a:spcPct val="150000"/>
              </a:lnSpc>
              <a:buNone/>
            </a:pPr>
            <a:r>
              <a:rPr lang="en-US" sz="1600" dirty="0"/>
              <a:t>Brand Commitment Statement</a:t>
            </a:r>
          </a:p>
          <a:p>
            <a:pPr marL="0" indent="0">
              <a:lnSpc>
                <a:spcPct val="150000"/>
              </a:lnSpc>
              <a:buNone/>
            </a:pPr>
            <a:r>
              <a:rPr lang="en-US" sz="1600" dirty="0"/>
              <a:t>A statement, usually no more than a sentence or two that describes your life’s deepest passions, foundational values and strategic purpose. Just like a fingerprint, it is a definition of you that is deeply individualized and personal.</a:t>
            </a:r>
          </a:p>
          <a:p>
            <a:pPr marL="0" indent="0">
              <a:lnSpc>
                <a:spcPct val="150000"/>
              </a:lnSpc>
              <a:buNone/>
            </a:pPr>
            <a:endParaRPr lang="en-US" sz="1600" dirty="0">
              <a:latin typeface="Oswald Light" pitchFamily="2" charset="77"/>
            </a:endParaRPr>
          </a:p>
        </p:txBody>
      </p:sp>
      <p:pic>
        <p:nvPicPr>
          <p:cNvPr id="4" name="Picture 3">
            <a:extLst>
              <a:ext uri="{FF2B5EF4-FFF2-40B4-BE49-F238E27FC236}">
                <a16:creationId xmlns:a16="http://schemas.microsoft.com/office/drawing/2014/main" id="{2F435135-A4CD-4889-3725-1D3D98B46E1D}"/>
              </a:ext>
            </a:extLst>
          </p:cNvPr>
          <p:cNvPicPr>
            <a:picLocks noChangeAspect="1"/>
          </p:cNvPicPr>
          <p:nvPr/>
        </p:nvPicPr>
        <p:blipFill>
          <a:blip r:embed="rId2"/>
          <a:stretch>
            <a:fillRect/>
          </a:stretch>
        </p:blipFill>
        <p:spPr>
          <a:xfrm>
            <a:off x="0" y="1"/>
            <a:ext cx="6234546" cy="4156364"/>
          </a:xfrm>
          <a:prstGeom prst="rect">
            <a:avLst/>
          </a:prstGeom>
        </p:spPr>
      </p:pic>
      <p:sp>
        <p:nvSpPr>
          <p:cNvPr id="8" name="TextBox 7">
            <a:extLst>
              <a:ext uri="{FF2B5EF4-FFF2-40B4-BE49-F238E27FC236}">
                <a16:creationId xmlns:a16="http://schemas.microsoft.com/office/drawing/2014/main" id="{956F9FD6-CD60-EDA5-75B4-750EA38CF0BD}"/>
              </a:ext>
            </a:extLst>
          </p:cNvPr>
          <p:cNvSpPr txBox="1"/>
          <p:nvPr/>
        </p:nvSpPr>
        <p:spPr>
          <a:xfrm>
            <a:off x="0" y="4823691"/>
            <a:ext cx="6234546" cy="2125582"/>
          </a:xfrm>
          <a:prstGeom prst="rect">
            <a:avLst/>
          </a:prstGeom>
          <a:noFill/>
        </p:spPr>
        <p:txBody>
          <a:bodyPr wrap="square" rtlCol="0">
            <a:spAutoFit/>
          </a:bodyPr>
          <a:lstStyle/>
          <a:p>
            <a:pPr>
              <a:lnSpc>
                <a:spcPct val="150000"/>
              </a:lnSpc>
            </a:pPr>
            <a:r>
              <a:rPr lang="en-US" sz="1800">
                <a:latin typeface="Open Sans" panose="020B0606030504020204"/>
              </a:rPr>
              <a:t>What Do You Want Your Customers To Say? </a:t>
            </a:r>
          </a:p>
          <a:p>
            <a:pPr>
              <a:lnSpc>
                <a:spcPct val="150000"/>
              </a:lnSpc>
            </a:pPr>
            <a:endParaRPr lang="en-US" sz="1800">
              <a:latin typeface="Open Sans" panose="020B0606030504020204"/>
            </a:endParaRPr>
          </a:p>
          <a:p>
            <a:pPr>
              <a:lnSpc>
                <a:spcPct val="150000"/>
              </a:lnSpc>
            </a:pPr>
            <a:r>
              <a:rPr lang="en-US" sz="1800">
                <a:latin typeface="Open Sans" panose="020B0606030504020204"/>
              </a:rPr>
              <a:t>How Do You Want Your Customers To Feel? </a:t>
            </a:r>
          </a:p>
          <a:p>
            <a:pPr>
              <a:lnSpc>
                <a:spcPct val="150000"/>
              </a:lnSpc>
            </a:pPr>
            <a:endParaRPr lang="en-US" sz="1800">
              <a:latin typeface="Open Sans" panose="020B0606030504020204"/>
            </a:endParaRPr>
          </a:p>
          <a:p>
            <a:pPr>
              <a:lnSpc>
                <a:spcPct val="150000"/>
              </a:lnSpc>
            </a:pPr>
            <a:r>
              <a:rPr lang="en-US" sz="1800">
                <a:latin typeface="Open Sans" panose="020B0606030504020204"/>
              </a:rPr>
              <a:t>Why Would Your Employees Work For You? </a:t>
            </a:r>
            <a:endParaRPr lang="en-US" sz="1800" dirty="0">
              <a:latin typeface="Open Sans" panose="020B0606030504020204"/>
            </a:endParaRPr>
          </a:p>
        </p:txBody>
      </p:sp>
    </p:spTree>
    <p:extLst>
      <p:ext uri="{BB962C8B-B14F-4D97-AF65-F5344CB8AC3E}">
        <p14:creationId xmlns:p14="http://schemas.microsoft.com/office/powerpoint/2010/main" val="83006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88BC16-B086-BE40-AC94-9564337A25A6}"/>
              </a:ext>
            </a:extLst>
          </p:cNvPr>
          <p:cNvSpPr>
            <a:spLocks noGrp="1"/>
          </p:cNvSpPr>
          <p:nvPr>
            <p:ph type="title"/>
          </p:nvPr>
        </p:nvSpPr>
        <p:spPr>
          <a:xfrm>
            <a:off x="5991225" y="279400"/>
            <a:ext cx="5362576" cy="1892300"/>
          </a:xfrm>
        </p:spPr>
        <p:txBody>
          <a:bodyPr>
            <a:normAutofit/>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Brand Accountability</a:t>
            </a:r>
            <a:endParaRPr lang="en-US"/>
          </a:p>
        </p:txBody>
      </p:sp>
      <p:sp>
        <p:nvSpPr>
          <p:cNvPr id="7" name="Rectangle 6">
            <a:extLst>
              <a:ext uri="{FF2B5EF4-FFF2-40B4-BE49-F238E27FC236}">
                <a16:creationId xmlns:a16="http://schemas.microsoft.com/office/drawing/2014/main" id="{D897DE9D-C385-2B47-94D7-3CDD894A4C4F}"/>
              </a:ext>
            </a:extLst>
          </p:cNvPr>
          <p:cNvSpPr/>
          <p:nvPr/>
        </p:nvSpPr>
        <p:spPr>
          <a:xfrm>
            <a:off x="6266763" y="5844791"/>
            <a:ext cx="3908057" cy="347788"/>
          </a:xfrm>
          <a:prstGeom prst="rect">
            <a:avLst/>
          </a:prstGeom>
        </p:spPr>
        <p:txBody>
          <a:bodyPr wrap="none">
            <a:spAutoFit/>
          </a:bodyPr>
          <a:lstStyle/>
          <a:p>
            <a:pPr algn="r" defTabSz="758952">
              <a:spcAft>
                <a:spcPts val="600"/>
              </a:spcAft>
            </a:pPr>
            <a:r>
              <a:rPr lang="en-US" sz="1660" kern="1200" spc="249">
                <a:solidFill>
                  <a:srgbClr val="005E6C"/>
                </a:solidFill>
                <a:latin typeface="Oswald" pitchFamily="2" charset="77"/>
                <a:ea typeface="+mn-ea"/>
                <a:cs typeface="+mn-cs"/>
              </a:rPr>
              <a:t>WESTCENTER.ORG/STARTUP-MENDO</a:t>
            </a:r>
            <a:endParaRPr lang="en-US" sz="2000" spc="300">
              <a:solidFill>
                <a:srgbClr val="0E6472"/>
              </a:solidFill>
              <a:latin typeface="Oswald" pitchFamily="2" charset="77"/>
            </a:endParaRPr>
          </a:p>
        </p:txBody>
      </p:sp>
      <p:sp>
        <p:nvSpPr>
          <p:cNvPr id="3" name="Content Placeholder 2">
            <a:extLst>
              <a:ext uri="{FF2B5EF4-FFF2-40B4-BE49-F238E27FC236}">
                <a16:creationId xmlns:a16="http://schemas.microsoft.com/office/drawing/2014/main" id="{0A535CBF-3EE0-D74C-81B7-6A6AAA3ED92A}"/>
              </a:ext>
            </a:extLst>
          </p:cNvPr>
          <p:cNvSpPr>
            <a:spLocks/>
          </p:cNvSpPr>
          <p:nvPr/>
        </p:nvSpPr>
        <p:spPr>
          <a:xfrm>
            <a:off x="1415828" y="2587910"/>
            <a:ext cx="4217920" cy="2925566"/>
          </a:xfrm>
          <a:prstGeom prst="rect">
            <a:avLst/>
          </a:prstGeom>
        </p:spPr>
        <p:txBody>
          <a:bodyPr>
            <a:normAutofit/>
          </a:bodyPr>
          <a:lstStyle/>
          <a:p>
            <a:pPr defTabSz="758952">
              <a:lnSpc>
                <a:spcPct val="150000"/>
              </a:lnSpc>
              <a:spcAft>
                <a:spcPts val="600"/>
              </a:spcAft>
            </a:pPr>
            <a:r>
              <a:rPr lang="en-US" sz="1328" kern="1200">
                <a:solidFill>
                  <a:schemeClr val="tx1"/>
                </a:solidFill>
                <a:latin typeface="+mj-lt"/>
                <a:ea typeface="+mj-ea"/>
                <a:cs typeface="+mj-cs"/>
              </a:rPr>
              <a:t>Branding is what people say about your business, when you have long left the room. However, if the brand does not attract the market found in marketing, it is pointless and futile. In essence, your entire company should be considered the branding department, that marketing is managing. </a:t>
            </a:r>
            <a:endParaRPr lang="en-US" altLang="en-US" sz="1328" kern="1200">
              <a:solidFill>
                <a:schemeClr val="tx1"/>
              </a:solidFill>
              <a:latin typeface="Calisto MT" panose="02040603050505030304" pitchFamily="18" charset="0"/>
              <a:ea typeface="+mn-ea"/>
              <a:cs typeface="+mn-cs"/>
              <a:sym typeface="Arial" panose="020B0604020202020204" pitchFamily="34" charset="0"/>
            </a:endParaRPr>
          </a:p>
          <a:p>
            <a:pPr marL="0" indent="0">
              <a:lnSpc>
                <a:spcPct val="150000"/>
              </a:lnSpc>
              <a:spcAft>
                <a:spcPts val="600"/>
              </a:spcAft>
              <a:buNone/>
            </a:pPr>
            <a:endParaRPr lang="en-US" sz="1600">
              <a:latin typeface="Oswald Light" pitchFamily="2" charset="77"/>
            </a:endParaRPr>
          </a:p>
        </p:txBody>
      </p:sp>
      <p:pic>
        <p:nvPicPr>
          <p:cNvPr id="4" name="Picture 3">
            <a:extLst>
              <a:ext uri="{FF2B5EF4-FFF2-40B4-BE49-F238E27FC236}">
                <a16:creationId xmlns:a16="http://schemas.microsoft.com/office/drawing/2014/main" id="{EA7E8C48-0567-CA3E-930F-C24F12AC3190}"/>
              </a:ext>
            </a:extLst>
          </p:cNvPr>
          <p:cNvPicPr>
            <a:picLocks noChangeAspect="1"/>
          </p:cNvPicPr>
          <p:nvPr/>
        </p:nvPicPr>
        <p:blipFill>
          <a:blip r:embed="rId2"/>
          <a:stretch>
            <a:fillRect/>
          </a:stretch>
        </p:blipFill>
        <p:spPr>
          <a:xfrm>
            <a:off x="5554995" y="2028825"/>
            <a:ext cx="5221176" cy="3484652"/>
          </a:xfrm>
          <a:prstGeom prst="rect">
            <a:avLst/>
          </a:prstGeom>
        </p:spPr>
      </p:pic>
    </p:spTree>
    <p:extLst>
      <p:ext uri="{BB962C8B-B14F-4D97-AF65-F5344CB8AC3E}">
        <p14:creationId xmlns:p14="http://schemas.microsoft.com/office/powerpoint/2010/main" val="986935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11516</TotalTime>
  <Words>1224</Words>
  <Application>Microsoft Office PowerPoint</Application>
  <PresentationFormat>Widescreen</PresentationFormat>
  <Paragraphs>100</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Calibri</vt:lpstr>
      <vt:lpstr>Calibri Light</vt:lpstr>
      <vt:lpstr>Calisto MT</vt:lpstr>
      <vt:lpstr>Libre Franklin</vt:lpstr>
      <vt:lpstr>Open Sans</vt:lpstr>
      <vt:lpstr>Open Sans Light</vt:lpstr>
      <vt:lpstr>Open Sans Semibold</vt:lpstr>
      <vt:lpstr>Oswald</vt:lpstr>
      <vt:lpstr>Oswald Light</vt:lpstr>
      <vt:lpstr>Söhne</vt:lpstr>
      <vt:lpstr>Office Theme</vt:lpstr>
      <vt:lpstr>PowerPoint Presentation</vt:lpstr>
      <vt:lpstr>Agenda</vt:lpstr>
      <vt:lpstr>What is Customer Service?</vt:lpstr>
      <vt:lpstr>What do I do, when?</vt:lpstr>
      <vt:lpstr>Documenting Workflow</vt:lpstr>
      <vt:lpstr>PowerPoint Presentation</vt:lpstr>
      <vt:lpstr>Brand</vt:lpstr>
      <vt:lpstr>Who Are You?</vt:lpstr>
      <vt:lpstr>Brand Accountability</vt:lpstr>
      <vt:lpstr>PowerPoint Presentation</vt:lpstr>
      <vt:lpstr>Before.</vt:lpstr>
      <vt:lpstr>During.</vt:lpstr>
      <vt:lpstr>After.</vt:lpstr>
      <vt:lpstr>How do I Say It?</vt:lpstr>
      <vt:lpstr>Customer Retention Programs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Garza-Hillman</dc:creator>
  <cp:lastModifiedBy>Rachel Clark</cp:lastModifiedBy>
  <cp:revision>34</cp:revision>
  <dcterms:created xsi:type="dcterms:W3CDTF">2021-08-30T16:37:12Z</dcterms:created>
  <dcterms:modified xsi:type="dcterms:W3CDTF">2024-03-18T00:03:07Z</dcterms:modified>
</cp:coreProperties>
</file>